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jpe"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71" r:id="rId1"/>
  </p:sldMasterIdLst>
  <p:notesMasterIdLst>
    <p:notesMasterId r:id="rId33"/>
  </p:notesMasterIdLst>
  <p:handoutMasterIdLst>
    <p:handoutMasterId r:id="rId34"/>
  </p:handoutMasterIdLst>
  <p:sldIdLst>
    <p:sldId id="256" r:id="rId2"/>
    <p:sldId id="257" r:id="rId3"/>
    <p:sldId id="753" r:id="rId4"/>
    <p:sldId id="258" r:id="rId5"/>
    <p:sldId id="714" r:id="rId6"/>
    <p:sldId id="775" r:id="rId7"/>
    <p:sldId id="754" r:id="rId8"/>
    <p:sldId id="776" r:id="rId9"/>
    <p:sldId id="778" r:id="rId10"/>
    <p:sldId id="777" r:id="rId11"/>
    <p:sldId id="718" r:id="rId12"/>
    <p:sldId id="756" r:id="rId13"/>
    <p:sldId id="759" r:id="rId14"/>
    <p:sldId id="757" r:id="rId15"/>
    <p:sldId id="762" r:id="rId16"/>
    <p:sldId id="763" r:id="rId17"/>
    <p:sldId id="764" r:id="rId18"/>
    <p:sldId id="765" r:id="rId19"/>
    <p:sldId id="767" r:id="rId20"/>
    <p:sldId id="770" r:id="rId21"/>
    <p:sldId id="769" r:id="rId22"/>
    <p:sldId id="772" r:id="rId23"/>
    <p:sldId id="730" r:id="rId24"/>
    <p:sldId id="771" r:id="rId25"/>
    <p:sldId id="736" r:id="rId26"/>
    <p:sldId id="750" r:id="rId27"/>
    <p:sldId id="773" r:id="rId28"/>
    <p:sldId id="774" r:id="rId29"/>
    <p:sldId id="752" r:id="rId30"/>
    <p:sldId id="751" r:id="rId31"/>
    <p:sldId id="746"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CFC"/>
    <a:srgbClr val="6E6B5E"/>
    <a:srgbClr val="020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12" autoAdjust="0"/>
    <p:restoredTop sz="84672" autoAdjust="0"/>
  </p:normalViewPr>
  <p:slideViewPr>
    <p:cSldViewPr snapToGrid="0" showGuides="1">
      <p:cViewPr varScale="1">
        <p:scale>
          <a:sx n="62" d="100"/>
          <a:sy n="62" d="100"/>
        </p:scale>
        <p:origin x="1020" y="42"/>
      </p:cViewPr>
      <p:guideLst>
        <p:guide orient="horz" pos="4320"/>
        <p:guide pos="2880"/>
      </p:guideLst>
    </p:cSldViewPr>
  </p:slideViewPr>
  <p:outlineViewPr>
    <p:cViewPr>
      <p:scale>
        <a:sx n="33" d="100"/>
        <a:sy n="33" d="100"/>
      </p:scale>
      <p:origin x="0" y="-1938"/>
    </p:cViewPr>
  </p:outlineViewPr>
  <p:notesTextViewPr>
    <p:cViewPr>
      <p:scale>
        <a:sx n="66" d="100"/>
        <a:sy n="66"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3E2BD9-5F24-4BF9-980A-8E24C68E0F5B}" type="doc">
      <dgm:prSet loTypeId="urn:microsoft.com/office/officeart/2005/8/layout/list1" loCatId="list" qsTypeId="urn:microsoft.com/office/officeart/2005/8/quickstyle/3d7" qsCatId="3D" csTypeId="urn:microsoft.com/office/officeart/2005/8/colors/accent0_1" csCatId="mainScheme" phldr="1"/>
      <dgm:spPr/>
      <dgm:t>
        <a:bodyPr/>
        <a:lstStyle/>
        <a:p>
          <a:endParaRPr lang="fr-FR"/>
        </a:p>
      </dgm:t>
    </dgm:pt>
    <dgm:pt modelId="{0EBDD979-7417-4BDE-8806-25A0F41DE6FC}" type="pres">
      <dgm:prSet presAssocID="{213E2BD9-5F24-4BF9-980A-8E24C68E0F5B}" presName="linear" presStyleCnt="0">
        <dgm:presLayoutVars>
          <dgm:dir/>
          <dgm:animLvl val="lvl"/>
          <dgm:resizeHandles val="exact"/>
        </dgm:presLayoutVars>
      </dgm:prSet>
      <dgm:spPr/>
      <dgm:t>
        <a:bodyPr/>
        <a:lstStyle/>
        <a:p>
          <a:endParaRPr lang="fr-FR"/>
        </a:p>
      </dgm:t>
    </dgm:pt>
  </dgm:ptLst>
  <dgm:cxnLst>
    <dgm:cxn modelId="{AE5E3CFA-F822-433A-9B66-D5F83E27735E}" type="presOf" srcId="{213E2BD9-5F24-4BF9-980A-8E24C68E0F5B}" destId="{0EBDD979-7417-4BDE-8806-25A0F41DE6FC}"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5" Type="http://schemas.openxmlformats.org/officeDocument/2006/relationships/image" Target="../media/image28.wmf"/><Relationship Id="rId4"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4"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3D587E-7B0B-4FA0-AE03-DF3C897F99B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1A838FC-EDB1-4DB7-B590-A63F42B1243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987EDB-22E5-449D-8832-F08F3CAB77B3}" type="datetime1">
              <a:rPr lang="fr-FR" smtClean="0"/>
              <a:t>21/12/2018</a:t>
            </a:fld>
            <a:endParaRPr lang="en-US"/>
          </a:p>
        </p:txBody>
      </p:sp>
      <p:sp>
        <p:nvSpPr>
          <p:cNvPr id="4" name="Footer Placeholder 3">
            <a:extLst>
              <a:ext uri="{FF2B5EF4-FFF2-40B4-BE49-F238E27FC236}">
                <a16:creationId xmlns:a16="http://schemas.microsoft.com/office/drawing/2014/main" id="{DA6723CA-B477-444E-9B8C-3B004BC5F2E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FR"/>
              <a:t>ENSP- Présenté par : ABOU LOUME GAUTIER</a:t>
            </a:r>
            <a:endParaRPr lang="en-US"/>
          </a:p>
        </p:txBody>
      </p:sp>
      <p:sp>
        <p:nvSpPr>
          <p:cNvPr id="5" name="Slide Number Placeholder 4">
            <a:extLst>
              <a:ext uri="{FF2B5EF4-FFF2-40B4-BE49-F238E27FC236}">
                <a16:creationId xmlns:a16="http://schemas.microsoft.com/office/drawing/2014/main" id="{1415DDF1-6A42-4282-AA7B-A0C9E6E06B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2DD5D-7D18-4CFA-834A-4E8D7531DF9E}" type="slidenum">
              <a:rPr lang="en-US" smtClean="0"/>
              <a:t>‹N°›</a:t>
            </a:fld>
            <a:endParaRPr lang="en-US"/>
          </a:p>
        </p:txBody>
      </p:sp>
    </p:spTree>
    <p:extLst>
      <p:ext uri="{BB962C8B-B14F-4D97-AF65-F5344CB8AC3E}">
        <p14:creationId xmlns:p14="http://schemas.microsoft.com/office/powerpoint/2010/main" val="3947502645"/>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35264-5257-4EED-B3E7-93EDD5A410B3}" type="datetime1">
              <a:rPr lang="fr-FR" smtClean="0"/>
              <a:t>21/12/2018</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fr-FR"/>
              <a:t>ENSP- Présenté par : ABOU LOUME GAUTIER</a:t>
            </a: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1E38C0-8879-4823-A7DC-04D26E860F36}" type="slidenum">
              <a:rPr lang="fr-FR" smtClean="0"/>
              <a:t>‹N°›</a:t>
            </a:fld>
            <a:endParaRPr lang="fr-FR"/>
          </a:p>
        </p:txBody>
      </p:sp>
    </p:spTree>
    <p:extLst>
      <p:ext uri="{BB962C8B-B14F-4D97-AF65-F5344CB8AC3E}">
        <p14:creationId xmlns:p14="http://schemas.microsoft.com/office/powerpoint/2010/main" val="2226607227"/>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1E38C0-8879-4823-A7DC-04D26E860F36}" type="slidenum">
              <a:rPr lang="fr-FR" smtClean="0"/>
              <a:t>1</a:t>
            </a:fld>
            <a:endParaRPr lang="fr-FR"/>
          </a:p>
        </p:txBody>
      </p:sp>
      <p:sp>
        <p:nvSpPr>
          <p:cNvPr id="5" name="Date Placeholder 4">
            <a:extLst>
              <a:ext uri="{FF2B5EF4-FFF2-40B4-BE49-F238E27FC236}">
                <a16:creationId xmlns:a16="http://schemas.microsoft.com/office/drawing/2014/main" id="{98A806CC-8C61-46BF-A701-77C02FAA68C1}"/>
              </a:ext>
            </a:extLst>
          </p:cNvPr>
          <p:cNvSpPr>
            <a:spLocks noGrp="1"/>
          </p:cNvSpPr>
          <p:nvPr>
            <p:ph type="dt" idx="1"/>
          </p:nvPr>
        </p:nvSpPr>
        <p:spPr/>
        <p:txBody>
          <a:bodyPr/>
          <a:lstStyle/>
          <a:p>
            <a:fld id="{4811CD18-67B3-475B-BEA5-4A8AA5CB1C2C}" type="datetime1">
              <a:rPr lang="fr-FR" smtClean="0"/>
              <a:t>21/12/2018</a:t>
            </a:fld>
            <a:endParaRPr lang="fr-FR"/>
          </a:p>
        </p:txBody>
      </p:sp>
      <p:sp>
        <p:nvSpPr>
          <p:cNvPr id="6" name="Footer Placeholder 5">
            <a:extLst>
              <a:ext uri="{FF2B5EF4-FFF2-40B4-BE49-F238E27FC236}">
                <a16:creationId xmlns:a16="http://schemas.microsoft.com/office/drawing/2014/main" id="{18802E6A-0631-4978-9B0F-9F68A7B5CD5C}"/>
              </a:ext>
            </a:extLst>
          </p:cNvPr>
          <p:cNvSpPr>
            <a:spLocks noGrp="1"/>
          </p:cNvSpPr>
          <p:nvPr>
            <p:ph type="ftr" sz="quarter" idx="4"/>
          </p:nvPr>
        </p:nvSpPr>
        <p:spPr/>
        <p:txBody>
          <a:bodyPr/>
          <a:lstStyle/>
          <a:p>
            <a:r>
              <a:rPr lang="fr-FR"/>
              <a:t>ENSP- Présenté par : ABOU LOUME GAUTIER</a:t>
            </a:r>
          </a:p>
        </p:txBody>
      </p:sp>
    </p:spTree>
    <p:extLst>
      <p:ext uri="{BB962C8B-B14F-4D97-AF65-F5344CB8AC3E}">
        <p14:creationId xmlns:p14="http://schemas.microsoft.com/office/powerpoint/2010/main" val="715078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C81E38C0-8879-4823-A7DC-04D26E860F36}" type="slidenum">
              <a:rPr lang="fr-FR" smtClean="0"/>
              <a:t>10</a:t>
            </a:fld>
            <a:endParaRPr lang="fr-FR"/>
          </a:p>
        </p:txBody>
      </p:sp>
      <p:sp>
        <p:nvSpPr>
          <p:cNvPr id="5" name="Date Placeholder 4">
            <a:extLst>
              <a:ext uri="{FF2B5EF4-FFF2-40B4-BE49-F238E27FC236}">
                <a16:creationId xmlns:a16="http://schemas.microsoft.com/office/drawing/2014/main" id="{71C3B057-39BB-4BE0-BF14-3245E7DCB56B}"/>
              </a:ext>
            </a:extLst>
          </p:cNvPr>
          <p:cNvSpPr>
            <a:spLocks noGrp="1"/>
          </p:cNvSpPr>
          <p:nvPr>
            <p:ph type="dt" idx="1"/>
          </p:nvPr>
        </p:nvSpPr>
        <p:spPr/>
        <p:txBody>
          <a:bodyPr/>
          <a:lstStyle/>
          <a:p>
            <a:fld id="{B8727629-B15C-4430-ACF4-4CB47C724ACD}" type="datetime1">
              <a:rPr lang="fr-FR" smtClean="0"/>
              <a:t>21/12/2018</a:t>
            </a:fld>
            <a:endParaRPr lang="fr-FR"/>
          </a:p>
        </p:txBody>
      </p:sp>
      <p:sp>
        <p:nvSpPr>
          <p:cNvPr id="6" name="Footer Placeholder 5">
            <a:extLst>
              <a:ext uri="{FF2B5EF4-FFF2-40B4-BE49-F238E27FC236}">
                <a16:creationId xmlns:a16="http://schemas.microsoft.com/office/drawing/2014/main" id="{9B5FD9D4-322B-42C7-9FF1-CC2606927B6B}"/>
              </a:ext>
            </a:extLst>
          </p:cNvPr>
          <p:cNvSpPr>
            <a:spLocks noGrp="1"/>
          </p:cNvSpPr>
          <p:nvPr>
            <p:ph type="ftr" sz="quarter" idx="4"/>
          </p:nvPr>
        </p:nvSpPr>
        <p:spPr/>
        <p:txBody>
          <a:bodyPr/>
          <a:lstStyle/>
          <a:p>
            <a:r>
              <a:rPr lang="fr-FR"/>
              <a:t>ENSP- Présenté par : ABOU LOUME GAUTIER</a:t>
            </a:r>
          </a:p>
        </p:txBody>
      </p:sp>
    </p:spTree>
    <p:extLst>
      <p:ext uri="{BB962C8B-B14F-4D97-AF65-F5344CB8AC3E}">
        <p14:creationId xmlns:p14="http://schemas.microsoft.com/office/powerpoint/2010/main" val="2398000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17269BA-C113-4D6B-8879-48A60647A6B0}"/>
              </a:ext>
            </a:extLst>
          </p:cNvPr>
          <p:cNvSpPr>
            <a:spLocks noGrp="1"/>
          </p:cNvSpPr>
          <p:nvPr>
            <p:ph type="body" idx="1"/>
          </p:nvPr>
        </p:nvSpPr>
        <p:spPr/>
        <p:txBody>
          <a:bodyPr/>
          <a:lstStyle/>
          <a:p>
            <a:endParaRPr lang="en-US" dirty="0"/>
          </a:p>
        </p:txBody>
      </p:sp>
      <p:sp>
        <p:nvSpPr>
          <p:cNvPr id="3" name="Date Placeholder 2">
            <a:extLst>
              <a:ext uri="{FF2B5EF4-FFF2-40B4-BE49-F238E27FC236}">
                <a16:creationId xmlns:a16="http://schemas.microsoft.com/office/drawing/2014/main" id="{C7400B42-BE9D-490E-8D0A-98D5BD55C8BD}"/>
              </a:ext>
            </a:extLst>
          </p:cNvPr>
          <p:cNvSpPr>
            <a:spLocks noGrp="1"/>
          </p:cNvSpPr>
          <p:nvPr>
            <p:ph type="dt" idx="1"/>
          </p:nvPr>
        </p:nvSpPr>
        <p:spPr/>
        <p:txBody>
          <a:bodyPr/>
          <a:lstStyle/>
          <a:p>
            <a:fld id="{8C6D0B08-44F7-4388-8544-68F3702A930E}" type="datetime1">
              <a:rPr lang="fr-FR" smtClean="0"/>
              <a:t>21/12/2018</a:t>
            </a:fld>
            <a:endParaRPr lang="fr-FR"/>
          </a:p>
        </p:txBody>
      </p:sp>
      <p:sp>
        <p:nvSpPr>
          <p:cNvPr id="4" name="Footer Placeholder 3">
            <a:extLst>
              <a:ext uri="{FF2B5EF4-FFF2-40B4-BE49-F238E27FC236}">
                <a16:creationId xmlns:a16="http://schemas.microsoft.com/office/drawing/2014/main" id="{A4746B7E-970B-413E-BDC3-5624948C6B99}"/>
              </a:ext>
            </a:extLst>
          </p:cNvPr>
          <p:cNvSpPr>
            <a:spLocks noGrp="1"/>
          </p:cNvSpPr>
          <p:nvPr>
            <p:ph type="ftr" sz="quarter" idx="4"/>
          </p:nvPr>
        </p:nvSpPr>
        <p:spPr/>
        <p:txBody>
          <a:bodyPr/>
          <a:lstStyle/>
          <a:p>
            <a:r>
              <a:rPr lang="fr-FR"/>
              <a:t>ENSP- Présenté par : ABOU LOUME GAUTIER</a:t>
            </a:r>
          </a:p>
        </p:txBody>
      </p:sp>
      <p:sp>
        <p:nvSpPr>
          <p:cNvPr id="5" name="Slide Number Placeholder 4">
            <a:extLst>
              <a:ext uri="{FF2B5EF4-FFF2-40B4-BE49-F238E27FC236}">
                <a16:creationId xmlns:a16="http://schemas.microsoft.com/office/drawing/2014/main" id="{28D1AF65-B7C0-479F-A03D-43C795AD05A4}"/>
              </a:ext>
            </a:extLst>
          </p:cNvPr>
          <p:cNvSpPr>
            <a:spLocks noGrp="1"/>
          </p:cNvSpPr>
          <p:nvPr>
            <p:ph type="sldNum" sz="quarter" idx="5"/>
          </p:nvPr>
        </p:nvSpPr>
        <p:spPr/>
        <p:txBody>
          <a:bodyPr/>
          <a:lstStyle/>
          <a:p>
            <a:fld id="{C81E38C0-8879-4823-A7DC-04D26E860F36}" type="slidenum">
              <a:rPr lang="fr-FR" smtClean="0"/>
              <a:t>11</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17269BA-C113-4D6B-8879-48A60647A6B0}"/>
              </a:ext>
            </a:extLst>
          </p:cNvPr>
          <p:cNvSpPr>
            <a:spLocks noGrp="1"/>
          </p:cNvSpPr>
          <p:nvPr>
            <p:ph type="body" idx="1"/>
          </p:nvPr>
        </p:nvSpPr>
        <p:spPr/>
        <p:txBody>
          <a:bodyPr/>
          <a:lstStyle/>
          <a:p>
            <a:endParaRPr lang="en-US" dirty="0"/>
          </a:p>
        </p:txBody>
      </p:sp>
      <p:sp>
        <p:nvSpPr>
          <p:cNvPr id="3" name="Date Placeholder 2">
            <a:extLst>
              <a:ext uri="{FF2B5EF4-FFF2-40B4-BE49-F238E27FC236}">
                <a16:creationId xmlns:a16="http://schemas.microsoft.com/office/drawing/2014/main" id="{C7400B42-BE9D-490E-8D0A-98D5BD55C8BD}"/>
              </a:ext>
            </a:extLst>
          </p:cNvPr>
          <p:cNvSpPr>
            <a:spLocks noGrp="1"/>
          </p:cNvSpPr>
          <p:nvPr>
            <p:ph type="dt" idx="1"/>
          </p:nvPr>
        </p:nvSpPr>
        <p:spPr/>
        <p:txBody>
          <a:bodyPr/>
          <a:lstStyle/>
          <a:p>
            <a:fld id="{8C6D0B08-44F7-4388-8544-68F3702A930E}" type="datetime1">
              <a:rPr lang="fr-FR" smtClean="0"/>
              <a:t>21/12/2018</a:t>
            </a:fld>
            <a:endParaRPr lang="fr-FR"/>
          </a:p>
        </p:txBody>
      </p:sp>
      <p:sp>
        <p:nvSpPr>
          <p:cNvPr id="4" name="Footer Placeholder 3">
            <a:extLst>
              <a:ext uri="{FF2B5EF4-FFF2-40B4-BE49-F238E27FC236}">
                <a16:creationId xmlns:a16="http://schemas.microsoft.com/office/drawing/2014/main" id="{A4746B7E-970B-413E-BDC3-5624948C6B99}"/>
              </a:ext>
            </a:extLst>
          </p:cNvPr>
          <p:cNvSpPr>
            <a:spLocks noGrp="1"/>
          </p:cNvSpPr>
          <p:nvPr>
            <p:ph type="ftr" sz="quarter" idx="4"/>
          </p:nvPr>
        </p:nvSpPr>
        <p:spPr/>
        <p:txBody>
          <a:bodyPr/>
          <a:lstStyle/>
          <a:p>
            <a:r>
              <a:rPr lang="fr-FR"/>
              <a:t>ENSP- Présenté par : ABOU LOUME GAUTIER</a:t>
            </a:r>
          </a:p>
        </p:txBody>
      </p:sp>
      <p:sp>
        <p:nvSpPr>
          <p:cNvPr id="5" name="Slide Number Placeholder 4">
            <a:extLst>
              <a:ext uri="{FF2B5EF4-FFF2-40B4-BE49-F238E27FC236}">
                <a16:creationId xmlns:a16="http://schemas.microsoft.com/office/drawing/2014/main" id="{28D1AF65-B7C0-479F-A03D-43C795AD05A4}"/>
              </a:ext>
            </a:extLst>
          </p:cNvPr>
          <p:cNvSpPr>
            <a:spLocks noGrp="1"/>
          </p:cNvSpPr>
          <p:nvPr>
            <p:ph type="sldNum" sz="quarter" idx="5"/>
          </p:nvPr>
        </p:nvSpPr>
        <p:spPr/>
        <p:txBody>
          <a:bodyPr/>
          <a:lstStyle/>
          <a:p>
            <a:fld id="{C81E38C0-8879-4823-A7DC-04D26E860F36}" type="slidenum">
              <a:rPr lang="fr-FR" smtClean="0"/>
              <a:t>12</a:t>
            </a:fld>
            <a:endParaRPr lang="fr-FR"/>
          </a:p>
        </p:txBody>
      </p:sp>
    </p:spTree>
    <p:extLst>
      <p:ext uri="{BB962C8B-B14F-4D97-AF65-F5344CB8AC3E}">
        <p14:creationId xmlns:p14="http://schemas.microsoft.com/office/powerpoint/2010/main" val="1091426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17269BA-C113-4D6B-8879-48A60647A6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La gamme NE40 constitue une plateforme polyvalente de routage développée par HUAWEI afin d’adopter une transmission et une commutation sans blocage. Cet équipement qui permet d’accéder, de converger, et de transmettre des services Ethernet entre </a:t>
            </a:r>
            <a:r>
              <a:rPr lang="fr-FR" sz="1200" kern="1200" dirty="0" err="1" smtClean="0">
                <a:solidFill>
                  <a:schemeClr val="tx1"/>
                </a:solidFill>
                <a:effectLst/>
                <a:latin typeface="+mn-lt"/>
                <a:ea typeface="+mn-ea"/>
                <a:cs typeface="+mn-cs"/>
              </a:rPr>
              <a:t>eNodeB</a:t>
            </a:r>
            <a:r>
              <a:rPr lang="fr-FR" sz="1200" kern="1200" dirty="0" smtClean="0">
                <a:solidFill>
                  <a:schemeClr val="tx1"/>
                </a:solidFill>
                <a:effectLst/>
                <a:latin typeface="+mn-lt"/>
                <a:ea typeface="+mn-ea"/>
                <a:cs typeface="+mn-cs"/>
              </a:rPr>
              <a:t> et MME, est spécialisé en Mobile </a:t>
            </a:r>
            <a:r>
              <a:rPr lang="fr-FR" sz="1200" kern="1200" dirty="0" err="1" smtClean="0">
                <a:solidFill>
                  <a:schemeClr val="tx1"/>
                </a:solidFill>
                <a:effectLst/>
                <a:latin typeface="+mn-lt"/>
                <a:ea typeface="+mn-ea"/>
                <a:cs typeface="+mn-cs"/>
              </a:rPr>
              <a:t>Backhaul</a:t>
            </a:r>
            <a:endParaRPr lang="fr-FR" dirty="0" smtClean="0"/>
          </a:p>
          <a:p>
            <a:endParaRPr lang="en-US" dirty="0"/>
          </a:p>
        </p:txBody>
      </p:sp>
      <p:sp>
        <p:nvSpPr>
          <p:cNvPr id="3" name="Date Placeholder 2">
            <a:extLst>
              <a:ext uri="{FF2B5EF4-FFF2-40B4-BE49-F238E27FC236}">
                <a16:creationId xmlns:a16="http://schemas.microsoft.com/office/drawing/2014/main" id="{C7400B42-BE9D-490E-8D0A-98D5BD55C8BD}"/>
              </a:ext>
            </a:extLst>
          </p:cNvPr>
          <p:cNvSpPr>
            <a:spLocks noGrp="1"/>
          </p:cNvSpPr>
          <p:nvPr>
            <p:ph type="dt" idx="1"/>
          </p:nvPr>
        </p:nvSpPr>
        <p:spPr/>
        <p:txBody>
          <a:bodyPr/>
          <a:lstStyle/>
          <a:p>
            <a:fld id="{8C6D0B08-44F7-4388-8544-68F3702A930E}" type="datetime1">
              <a:rPr lang="fr-FR" smtClean="0"/>
              <a:t>21/12/2018</a:t>
            </a:fld>
            <a:endParaRPr lang="fr-FR"/>
          </a:p>
        </p:txBody>
      </p:sp>
      <p:sp>
        <p:nvSpPr>
          <p:cNvPr id="4" name="Footer Placeholder 3">
            <a:extLst>
              <a:ext uri="{FF2B5EF4-FFF2-40B4-BE49-F238E27FC236}">
                <a16:creationId xmlns:a16="http://schemas.microsoft.com/office/drawing/2014/main" id="{A4746B7E-970B-413E-BDC3-5624948C6B99}"/>
              </a:ext>
            </a:extLst>
          </p:cNvPr>
          <p:cNvSpPr>
            <a:spLocks noGrp="1"/>
          </p:cNvSpPr>
          <p:nvPr>
            <p:ph type="ftr" sz="quarter" idx="4"/>
          </p:nvPr>
        </p:nvSpPr>
        <p:spPr/>
        <p:txBody>
          <a:bodyPr/>
          <a:lstStyle/>
          <a:p>
            <a:r>
              <a:rPr lang="fr-FR"/>
              <a:t>ENSP- Présenté par : ABOU LOUME GAUTIER</a:t>
            </a:r>
          </a:p>
        </p:txBody>
      </p:sp>
      <p:sp>
        <p:nvSpPr>
          <p:cNvPr id="5" name="Slide Number Placeholder 4">
            <a:extLst>
              <a:ext uri="{FF2B5EF4-FFF2-40B4-BE49-F238E27FC236}">
                <a16:creationId xmlns:a16="http://schemas.microsoft.com/office/drawing/2014/main" id="{28D1AF65-B7C0-479F-A03D-43C795AD05A4}"/>
              </a:ext>
            </a:extLst>
          </p:cNvPr>
          <p:cNvSpPr>
            <a:spLocks noGrp="1"/>
          </p:cNvSpPr>
          <p:nvPr>
            <p:ph type="sldNum" sz="quarter" idx="5"/>
          </p:nvPr>
        </p:nvSpPr>
        <p:spPr/>
        <p:txBody>
          <a:bodyPr/>
          <a:lstStyle/>
          <a:p>
            <a:fld id="{C81E38C0-8879-4823-A7DC-04D26E860F36}" type="slidenum">
              <a:rPr lang="fr-FR" smtClean="0"/>
              <a:t>13</a:t>
            </a:fld>
            <a:endParaRPr lang="fr-FR"/>
          </a:p>
        </p:txBody>
      </p:sp>
    </p:spTree>
    <p:extLst>
      <p:ext uri="{BB962C8B-B14F-4D97-AF65-F5344CB8AC3E}">
        <p14:creationId xmlns:p14="http://schemas.microsoft.com/office/powerpoint/2010/main" val="2700243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17269BA-C113-4D6B-8879-48A60647A6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Cette première</a:t>
            </a:r>
            <a:r>
              <a:rPr lang="fr-FR" sz="1200" kern="1200" baseline="0" dirty="0" smtClean="0">
                <a:solidFill>
                  <a:schemeClr val="tx1"/>
                </a:solidFill>
                <a:effectLst/>
                <a:latin typeface="+mn-lt"/>
                <a:ea typeface="+mn-ea"/>
                <a:cs typeface="+mn-cs"/>
              </a:rPr>
              <a:t> partie nous a aidé a comprendre les différentes solution utilisé par Huwei dans le réseau de la CAMTEL à présent nous passons à l’évolution du RAN LTE</a:t>
            </a:r>
            <a:endParaRPr lang="fr-FR" dirty="0" smtClean="0"/>
          </a:p>
          <a:p>
            <a:endParaRPr lang="en-US" dirty="0"/>
          </a:p>
        </p:txBody>
      </p:sp>
      <p:sp>
        <p:nvSpPr>
          <p:cNvPr id="3" name="Date Placeholder 2">
            <a:extLst>
              <a:ext uri="{FF2B5EF4-FFF2-40B4-BE49-F238E27FC236}">
                <a16:creationId xmlns:a16="http://schemas.microsoft.com/office/drawing/2014/main" id="{C7400B42-BE9D-490E-8D0A-98D5BD55C8BD}"/>
              </a:ext>
            </a:extLst>
          </p:cNvPr>
          <p:cNvSpPr>
            <a:spLocks noGrp="1"/>
          </p:cNvSpPr>
          <p:nvPr>
            <p:ph type="dt" idx="1"/>
          </p:nvPr>
        </p:nvSpPr>
        <p:spPr/>
        <p:txBody>
          <a:bodyPr/>
          <a:lstStyle/>
          <a:p>
            <a:fld id="{8C6D0B08-44F7-4388-8544-68F3702A930E}" type="datetime1">
              <a:rPr lang="fr-FR" smtClean="0"/>
              <a:t>21/12/2018</a:t>
            </a:fld>
            <a:endParaRPr lang="fr-FR"/>
          </a:p>
        </p:txBody>
      </p:sp>
      <p:sp>
        <p:nvSpPr>
          <p:cNvPr id="4" name="Footer Placeholder 3">
            <a:extLst>
              <a:ext uri="{FF2B5EF4-FFF2-40B4-BE49-F238E27FC236}">
                <a16:creationId xmlns:a16="http://schemas.microsoft.com/office/drawing/2014/main" id="{A4746B7E-970B-413E-BDC3-5624948C6B99}"/>
              </a:ext>
            </a:extLst>
          </p:cNvPr>
          <p:cNvSpPr>
            <a:spLocks noGrp="1"/>
          </p:cNvSpPr>
          <p:nvPr>
            <p:ph type="ftr" sz="quarter" idx="4"/>
          </p:nvPr>
        </p:nvSpPr>
        <p:spPr/>
        <p:txBody>
          <a:bodyPr/>
          <a:lstStyle/>
          <a:p>
            <a:r>
              <a:rPr lang="fr-FR"/>
              <a:t>ENSP- Présenté par : ABOU LOUME GAUTIER</a:t>
            </a:r>
          </a:p>
        </p:txBody>
      </p:sp>
      <p:sp>
        <p:nvSpPr>
          <p:cNvPr id="5" name="Slide Number Placeholder 4">
            <a:extLst>
              <a:ext uri="{FF2B5EF4-FFF2-40B4-BE49-F238E27FC236}">
                <a16:creationId xmlns:a16="http://schemas.microsoft.com/office/drawing/2014/main" id="{28D1AF65-B7C0-479F-A03D-43C795AD05A4}"/>
              </a:ext>
            </a:extLst>
          </p:cNvPr>
          <p:cNvSpPr>
            <a:spLocks noGrp="1"/>
          </p:cNvSpPr>
          <p:nvPr>
            <p:ph type="sldNum" sz="quarter" idx="5"/>
          </p:nvPr>
        </p:nvSpPr>
        <p:spPr/>
        <p:txBody>
          <a:bodyPr/>
          <a:lstStyle/>
          <a:p>
            <a:fld id="{C81E38C0-8879-4823-A7DC-04D26E860F36}" type="slidenum">
              <a:rPr lang="fr-FR" smtClean="0"/>
              <a:t>14</a:t>
            </a:fld>
            <a:endParaRPr lang="fr-FR"/>
          </a:p>
        </p:txBody>
      </p:sp>
    </p:spTree>
    <p:extLst>
      <p:ext uri="{BB962C8B-B14F-4D97-AF65-F5344CB8AC3E}">
        <p14:creationId xmlns:p14="http://schemas.microsoft.com/office/powerpoint/2010/main" val="521549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77FBECC-B33D-4D54-802C-5821728EA5C9}"/>
              </a:ext>
            </a:extLst>
          </p:cNvPr>
          <p:cNvSpPr>
            <a:spLocks noGrp="1"/>
          </p:cNvSpPr>
          <p:nvPr>
            <p:ph type="body" idx="1"/>
          </p:nvPr>
        </p:nvSpPr>
        <p:spPr/>
        <p:txBody>
          <a:bodyPr/>
          <a:lstStyle/>
          <a:p>
            <a:endParaRPr lang="fr-FR" dirty="0"/>
          </a:p>
          <a:p>
            <a:endParaRPr lang="en-US" dirty="0"/>
          </a:p>
        </p:txBody>
      </p:sp>
      <p:sp>
        <p:nvSpPr>
          <p:cNvPr id="3" name="Date Placeholder 2">
            <a:extLst>
              <a:ext uri="{FF2B5EF4-FFF2-40B4-BE49-F238E27FC236}">
                <a16:creationId xmlns:a16="http://schemas.microsoft.com/office/drawing/2014/main" id="{C37434D9-0E30-46F5-9055-F845184050F4}"/>
              </a:ext>
            </a:extLst>
          </p:cNvPr>
          <p:cNvSpPr>
            <a:spLocks noGrp="1"/>
          </p:cNvSpPr>
          <p:nvPr>
            <p:ph type="dt" idx="1"/>
          </p:nvPr>
        </p:nvSpPr>
        <p:spPr/>
        <p:txBody>
          <a:bodyPr/>
          <a:lstStyle/>
          <a:p>
            <a:fld id="{CB2E8E9E-E8C6-4B55-B939-F30F6E918CF2}" type="datetime1">
              <a:rPr lang="fr-FR" smtClean="0"/>
              <a:t>21/12/2018</a:t>
            </a:fld>
            <a:endParaRPr lang="fr-FR"/>
          </a:p>
        </p:txBody>
      </p:sp>
      <p:sp>
        <p:nvSpPr>
          <p:cNvPr id="4" name="Footer Placeholder 3">
            <a:extLst>
              <a:ext uri="{FF2B5EF4-FFF2-40B4-BE49-F238E27FC236}">
                <a16:creationId xmlns:a16="http://schemas.microsoft.com/office/drawing/2014/main" id="{EEBA19F5-3E56-4CB3-B28F-F764E91ADEEB}"/>
              </a:ext>
            </a:extLst>
          </p:cNvPr>
          <p:cNvSpPr>
            <a:spLocks noGrp="1"/>
          </p:cNvSpPr>
          <p:nvPr>
            <p:ph type="ftr" sz="quarter" idx="4"/>
          </p:nvPr>
        </p:nvSpPr>
        <p:spPr/>
        <p:txBody>
          <a:bodyPr/>
          <a:lstStyle/>
          <a:p>
            <a:r>
              <a:rPr lang="fr-FR"/>
              <a:t>ENSP- Présenté par : ABOU LOUME GAUTIER</a:t>
            </a:r>
          </a:p>
        </p:txBody>
      </p:sp>
      <p:sp>
        <p:nvSpPr>
          <p:cNvPr id="5" name="Slide Number Placeholder 4">
            <a:extLst>
              <a:ext uri="{FF2B5EF4-FFF2-40B4-BE49-F238E27FC236}">
                <a16:creationId xmlns:a16="http://schemas.microsoft.com/office/drawing/2014/main" id="{98173332-455A-40C1-9FFF-681C15078435}"/>
              </a:ext>
            </a:extLst>
          </p:cNvPr>
          <p:cNvSpPr>
            <a:spLocks noGrp="1"/>
          </p:cNvSpPr>
          <p:nvPr>
            <p:ph type="sldNum" sz="quarter" idx="5"/>
          </p:nvPr>
        </p:nvSpPr>
        <p:spPr/>
        <p:txBody>
          <a:bodyPr/>
          <a:lstStyle/>
          <a:p>
            <a:fld id="{C81E38C0-8879-4823-A7DC-04D26E860F36}" type="slidenum">
              <a:rPr lang="fr-FR" smtClean="0"/>
              <a:t>15</a:t>
            </a:fld>
            <a:endParaRPr lang="fr-FR"/>
          </a:p>
        </p:txBody>
      </p:sp>
    </p:spTree>
    <p:extLst>
      <p:ext uri="{BB962C8B-B14F-4D97-AF65-F5344CB8AC3E}">
        <p14:creationId xmlns:p14="http://schemas.microsoft.com/office/powerpoint/2010/main" val="2304928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77FBECC-B33D-4D54-802C-5821728EA5C9}"/>
              </a:ext>
            </a:extLst>
          </p:cNvPr>
          <p:cNvSpPr>
            <a:spLocks noGrp="1"/>
          </p:cNvSpPr>
          <p:nvPr>
            <p:ph type="body" idx="1"/>
          </p:nvPr>
        </p:nvSpPr>
        <p:spPr/>
        <p:txBody>
          <a:bodyPr/>
          <a:lstStyle/>
          <a:p>
            <a:endParaRPr lang="fr-FR" dirty="0"/>
          </a:p>
          <a:p>
            <a:endParaRPr lang="en-US" dirty="0"/>
          </a:p>
        </p:txBody>
      </p:sp>
      <p:sp>
        <p:nvSpPr>
          <p:cNvPr id="3" name="Date Placeholder 2">
            <a:extLst>
              <a:ext uri="{FF2B5EF4-FFF2-40B4-BE49-F238E27FC236}">
                <a16:creationId xmlns:a16="http://schemas.microsoft.com/office/drawing/2014/main" id="{C37434D9-0E30-46F5-9055-F845184050F4}"/>
              </a:ext>
            </a:extLst>
          </p:cNvPr>
          <p:cNvSpPr>
            <a:spLocks noGrp="1"/>
          </p:cNvSpPr>
          <p:nvPr>
            <p:ph type="dt" idx="1"/>
          </p:nvPr>
        </p:nvSpPr>
        <p:spPr/>
        <p:txBody>
          <a:bodyPr/>
          <a:lstStyle/>
          <a:p>
            <a:fld id="{CB2E8E9E-E8C6-4B55-B939-F30F6E918CF2}" type="datetime1">
              <a:rPr lang="fr-FR" smtClean="0"/>
              <a:t>21/12/2018</a:t>
            </a:fld>
            <a:endParaRPr lang="fr-FR"/>
          </a:p>
        </p:txBody>
      </p:sp>
      <p:sp>
        <p:nvSpPr>
          <p:cNvPr id="4" name="Footer Placeholder 3">
            <a:extLst>
              <a:ext uri="{FF2B5EF4-FFF2-40B4-BE49-F238E27FC236}">
                <a16:creationId xmlns:a16="http://schemas.microsoft.com/office/drawing/2014/main" id="{EEBA19F5-3E56-4CB3-B28F-F764E91ADEEB}"/>
              </a:ext>
            </a:extLst>
          </p:cNvPr>
          <p:cNvSpPr>
            <a:spLocks noGrp="1"/>
          </p:cNvSpPr>
          <p:nvPr>
            <p:ph type="ftr" sz="quarter" idx="4"/>
          </p:nvPr>
        </p:nvSpPr>
        <p:spPr/>
        <p:txBody>
          <a:bodyPr/>
          <a:lstStyle/>
          <a:p>
            <a:r>
              <a:rPr lang="fr-FR"/>
              <a:t>ENSP- Présenté par : ABOU LOUME GAUTIER</a:t>
            </a:r>
          </a:p>
        </p:txBody>
      </p:sp>
      <p:sp>
        <p:nvSpPr>
          <p:cNvPr id="5" name="Slide Number Placeholder 4">
            <a:extLst>
              <a:ext uri="{FF2B5EF4-FFF2-40B4-BE49-F238E27FC236}">
                <a16:creationId xmlns:a16="http://schemas.microsoft.com/office/drawing/2014/main" id="{98173332-455A-40C1-9FFF-681C15078435}"/>
              </a:ext>
            </a:extLst>
          </p:cNvPr>
          <p:cNvSpPr>
            <a:spLocks noGrp="1"/>
          </p:cNvSpPr>
          <p:nvPr>
            <p:ph type="sldNum" sz="quarter" idx="5"/>
          </p:nvPr>
        </p:nvSpPr>
        <p:spPr/>
        <p:txBody>
          <a:bodyPr/>
          <a:lstStyle/>
          <a:p>
            <a:fld id="{C81E38C0-8879-4823-A7DC-04D26E860F36}" type="slidenum">
              <a:rPr lang="fr-FR" smtClean="0"/>
              <a:t>16</a:t>
            </a:fld>
            <a:endParaRPr lang="fr-FR"/>
          </a:p>
        </p:txBody>
      </p:sp>
    </p:spTree>
    <p:extLst>
      <p:ext uri="{BB962C8B-B14F-4D97-AF65-F5344CB8AC3E}">
        <p14:creationId xmlns:p14="http://schemas.microsoft.com/office/powerpoint/2010/main" val="4171894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77FBECC-B33D-4D54-802C-5821728EA5C9}"/>
              </a:ext>
            </a:extLst>
          </p:cNvPr>
          <p:cNvSpPr>
            <a:spLocks noGrp="1"/>
          </p:cNvSpPr>
          <p:nvPr>
            <p:ph type="body" idx="1"/>
          </p:nvPr>
        </p:nvSpPr>
        <p:spPr/>
        <p:txBody>
          <a:bodyPr/>
          <a:lstStyle/>
          <a:p>
            <a:endParaRPr lang="fr-FR" dirty="0"/>
          </a:p>
          <a:p>
            <a:endParaRPr lang="en-US" dirty="0"/>
          </a:p>
        </p:txBody>
      </p:sp>
      <p:sp>
        <p:nvSpPr>
          <p:cNvPr id="3" name="Date Placeholder 2">
            <a:extLst>
              <a:ext uri="{FF2B5EF4-FFF2-40B4-BE49-F238E27FC236}">
                <a16:creationId xmlns:a16="http://schemas.microsoft.com/office/drawing/2014/main" id="{C37434D9-0E30-46F5-9055-F845184050F4}"/>
              </a:ext>
            </a:extLst>
          </p:cNvPr>
          <p:cNvSpPr>
            <a:spLocks noGrp="1"/>
          </p:cNvSpPr>
          <p:nvPr>
            <p:ph type="dt" idx="1"/>
          </p:nvPr>
        </p:nvSpPr>
        <p:spPr/>
        <p:txBody>
          <a:bodyPr/>
          <a:lstStyle/>
          <a:p>
            <a:fld id="{CB2E8E9E-E8C6-4B55-B939-F30F6E918CF2}" type="datetime1">
              <a:rPr lang="fr-FR" smtClean="0"/>
              <a:t>21/12/2018</a:t>
            </a:fld>
            <a:endParaRPr lang="fr-FR"/>
          </a:p>
        </p:txBody>
      </p:sp>
      <p:sp>
        <p:nvSpPr>
          <p:cNvPr id="4" name="Footer Placeholder 3">
            <a:extLst>
              <a:ext uri="{FF2B5EF4-FFF2-40B4-BE49-F238E27FC236}">
                <a16:creationId xmlns:a16="http://schemas.microsoft.com/office/drawing/2014/main" id="{EEBA19F5-3E56-4CB3-B28F-F764E91ADEEB}"/>
              </a:ext>
            </a:extLst>
          </p:cNvPr>
          <p:cNvSpPr>
            <a:spLocks noGrp="1"/>
          </p:cNvSpPr>
          <p:nvPr>
            <p:ph type="ftr" sz="quarter" idx="4"/>
          </p:nvPr>
        </p:nvSpPr>
        <p:spPr/>
        <p:txBody>
          <a:bodyPr/>
          <a:lstStyle/>
          <a:p>
            <a:r>
              <a:rPr lang="fr-FR"/>
              <a:t>ENSP- Présenté par : ABOU LOUME GAUTIER</a:t>
            </a:r>
          </a:p>
        </p:txBody>
      </p:sp>
      <p:sp>
        <p:nvSpPr>
          <p:cNvPr id="5" name="Slide Number Placeholder 4">
            <a:extLst>
              <a:ext uri="{FF2B5EF4-FFF2-40B4-BE49-F238E27FC236}">
                <a16:creationId xmlns:a16="http://schemas.microsoft.com/office/drawing/2014/main" id="{98173332-455A-40C1-9FFF-681C15078435}"/>
              </a:ext>
            </a:extLst>
          </p:cNvPr>
          <p:cNvSpPr>
            <a:spLocks noGrp="1"/>
          </p:cNvSpPr>
          <p:nvPr>
            <p:ph type="sldNum" sz="quarter" idx="5"/>
          </p:nvPr>
        </p:nvSpPr>
        <p:spPr/>
        <p:txBody>
          <a:bodyPr/>
          <a:lstStyle/>
          <a:p>
            <a:fld id="{C81E38C0-8879-4823-A7DC-04D26E860F36}" type="slidenum">
              <a:rPr lang="fr-FR" smtClean="0"/>
              <a:t>17</a:t>
            </a:fld>
            <a:endParaRPr lang="fr-FR"/>
          </a:p>
        </p:txBody>
      </p:sp>
    </p:spTree>
    <p:extLst>
      <p:ext uri="{BB962C8B-B14F-4D97-AF65-F5344CB8AC3E}">
        <p14:creationId xmlns:p14="http://schemas.microsoft.com/office/powerpoint/2010/main" val="3335913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77FBECC-B33D-4D54-802C-5821728EA5C9}"/>
              </a:ext>
            </a:extLst>
          </p:cNvPr>
          <p:cNvSpPr>
            <a:spLocks noGrp="1"/>
          </p:cNvSpPr>
          <p:nvPr>
            <p:ph type="body" idx="1"/>
          </p:nvPr>
        </p:nvSpPr>
        <p:spPr/>
        <p:txBody>
          <a:bodyPr/>
          <a:lstStyle/>
          <a:p>
            <a:endParaRPr lang="fr-FR" dirty="0"/>
          </a:p>
          <a:p>
            <a:endParaRPr lang="en-US" dirty="0"/>
          </a:p>
        </p:txBody>
      </p:sp>
      <p:sp>
        <p:nvSpPr>
          <p:cNvPr id="3" name="Date Placeholder 2">
            <a:extLst>
              <a:ext uri="{FF2B5EF4-FFF2-40B4-BE49-F238E27FC236}">
                <a16:creationId xmlns:a16="http://schemas.microsoft.com/office/drawing/2014/main" id="{C37434D9-0E30-46F5-9055-F845184050F4}"/>
              </a:ext>
            </a:extLst>
          </p:cNvPr>
          <p:cNvSpPr>
            <a:spLocks noGrp="1"/>
          </p:cNvSpPr>
          <p:nvPr>
            <p:ph type="dt" idx="1"/>
          </p:nvPr>
        </p:nvSpPr>
        <p:spPr/>
        <p:txBody>
          <a:bodyPr/>
          <a:lstStyle/>
          <a:p>
            <a:fld id="{CB2E8E9E-E8C6-4B55-B939-F30F6E918CF2}" type="datetime1">
              <a:rPr lang="fr-FR" smtClean="0"/>
              <a:t>21/12/2018</a:t>
            </a:fld>
            <a:endParaRPr lang="fr-FR"/>
          </a:p>
        </p:txBody>
      </p:sp>
      <p:sp>
        <p:nvSpPr>
          <p:cNvPr id="4" name="Footer Placeholder 3">
            <a:extLst>
              <a:ext uri="{FF2B5EF4-FFF2-40B4-BE49-F238E27FC236}">
                <a16:creationId xmlns:a16="http://schemas.microsoft.com/office/drawing/2014/main" id="{EEBA19F5-3E56-4CB3-B28F-F764E91ADEEB}"/>
              </a:ext>
            </a:extLst>
          </p:cNvPr>
          <p:cNvSpPr>
            <a:spLocks noGrp="1"/>
          </p:cNvSpPr>
          <p:nvPr>
            <p:ph type="ftr" sz="quarter" idx="4"/>
          </p:nvPr>
        </p:nvSpPr>
        <p:spPr/>
        <p:txBody>
          <a:bodyPr/>
          <a:lstStyle/>
          <a:p>
            <a:r>
              <a:rPr lang="fr-FR"/>
              <a:t>ENSP- Présenté par : ABOU LOUME GAUTIER</a:t>
            </a:r>
          </a:p>
        </p:txBody>
      </p:sp>
      <p:sp>
        <p:nvSpPr>
          <p:cNvPr id="5" name="Slide Number Placeholder 4">
            <a:extLst>
              <a:ext uri="{FF2B5EF4-FFF2-40B4-BE49-F238E27FC236}">
                <a16:creationId xmlns:a16="http://schemas.microsoft.com/office/drawing/2014/main" id="{98173332-455A-40C1-9FFF-681C15078435}"/>
              </a:ext>
            </a:extLst>
          </p:cNvPr>
          <p:cNvSpPr>
            <a:spLocks noGrp="1"/>
          </p:cNvSpPr>
          <p:nvPr>
            <p:ph type="sldNum" sz="quarter" idx="5"/>
          </p:nvPr>
        </p:nvSpPr>
        <p:spPr/>
        <p:txBody>
          <a:bodyPr/>
          <a:lstStyle/>
          <a:p>
            <a:fld id="{C81E38C0-8879-4823-A7DC-04D26E860F36}" type="slidenum">
              <a:rPr lang="fr-FR" smtClean="0"/>
              <a:t>18</a:t>
            </a:fld>
            <a:endParaRPr lang="fr-FR"/>
          </a:p>
        </p:txBody>
      </p:sp>
    </p:spTree>
    <p:extLst>
      <p:ext uri="{BB962C8B-B14F-4D97-AF65-F5344CB8AC3E}">
        <p14:creationId xmlns:p14="http://schemas.microsoft.com/office/powerpoint/2010/main" val="2828471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77FBECC-B33D-4D54-802C-5821728EA5C9}"/>
              </a:ext>
            </a:extLst>
          </p:cNvPr>
          <p:cNvSpPr>
            <a:spLocks noGrp="1"/>
          </p:cNvSpPr>
          <p:nvPr>
            <p:ph type="body" idx="1"/>
          </p:nvPr>
        </p:nvSpPr>
        <p:spPr/>
        <p:txBody>
          <a:bodyPr/>
          <a:lstStyle/>
          <a:p>
            <a:endParaRPr lang="fr-FR" dirty="0"/>
          </a:p>
          <a:p>
            <a:endParaRPr lang="en-US" dirty="0"/>
          </a:p>
        </p:txBody>
      </p:sp>
      <p:sp>
        <p:nvSpPr>
          <p:cNvPr id="3" name="Date Placeholder 2">
            <a:extLst>
              <a:ext uri="{FF2B5EF4-FFF2-40B4-BE49-F238E27FC236}">
                <a16:creationId xmlns:a16="http://schemas.microsoft.com/office/drawing/2014/main" id="{C37434D9-0E30-46F5-9055-F845184050F4}"/>
              </a:ext>
            </a:extLst>
          </p:cNvPr>
          <p:cNvSpPr>
            <a:spLocks noGrp="1"/>
          </p:cNvSpPr>
          <p:nvPr>
            <p:ph type="dt" idx="1"/>
          </p:nvPr>
        </p:nvSpPr>
        <p:spPr/>
        <p:txBody>
          <a:bodyPr/>
          <a:lstStyle/>
          <a:p>
            <a:fld id="{CB2E8E9E-E8C6-4B55-B939-F30F6E918CF2}" type="datetime1">
              <a:rPr lang="fr-FR" smtClean="0"/>
              <a:t>21/12/2018</a:t>
            </a:fld>
            <a:endParaRPr lang="fr-FR"/>
          </a:p>
        </p:txBody>
      </p:sp>
      <p:sp>
        <p:nvSpPr>
          <p:cNvPr id="4" name="Footer Placeholder 3">
            <a:extLst>
              <a:ext uri="{FF2B5EF4-FFF2-40B4-BE49-F238E27FC236}">
                <a16:creationId xmlns:a16="http://schemas.microsoft.com/office/drawing/2014/main" id="{EEBA19F5-3E56-4CB3-B28F-F764E91ADEEB}"/>
              </a:ext>
            </a:extLst>
          </p:cNvPr>
          <p:cNvSpPr>
            <a:spLocks noGrp="1"/>
          </p:cNvSpPr>
          <p:nvPr>
            <p:ph type="ftr" sz="quarter" idx="4"/>
          </p:nvPr>
        </p:nvSpPr>
        <p:spPr/>
        <p:txBody>
          <a:bodyPr/>
          <a:lstStyle/>
          <a:p>
            <a:r>
              <a:rPr lang="fr-FR"/>
              <a:t>ENSP- Présenté par : ABOU LOUME GAUTIER</a:t>
            </a:r>
          </a:p>
        </p:txBody>
      </p:sp>
      <p:sp>
        <p:nvSpPr>
          <p:cNvPr id="5" name="Slide Number Placeholder 4">
            <a:extLst>
              <a:ext uri="{FF2B5EF4-FFF2-40B4-BE49-F238E27FC236}">
                <a16:creationId xmlns:a16="http://schemas.microsoft.com/office/drawing/2014/main" id="{98173332-455A-40C1-9FFF-681C15078435}"/>
              </a:ext>
            </a:extLst>
          </p:cNvPr>
          <p:cNvSpPr>
            <a:spLocks noGrp="1"/>
          </p:cNvSpPr>
          <p:nvPr>
            <p:ph type="sldNum" sz="quarter" idx="5"/>
          </p:nvPr>
        </p:nvSpPr>
        <p:spPr/>
        <p:txBody>
          <a:bodyPr/>
          <a:lstStyle/>
          <a:p>
            <a:fld id="{C81E38C0-8879-4823-A7DC-04D26E860F36}" type="slidenum">
              <a:rPr lang="fr-FR" smtClean="0"/>
              <a:t>19</a:t>
            </a:fld>
            <a:endParaRPr lang="fr-FR"/>
          </a:p>
        </p:txBody>
      </p:sp>
    </p:spTree>
    <p:extLst>
      <p:ext uri="{BB962C8B-B14F-4D97-AF65-F5344CB8AC3E}">
        <p14:creationId xmlns:p14="http://schemas.microsoft.com/office/powerpoint/2010/main" val="1789447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endParaRPr lang="fr-FR" dirty="0"/>
          </a:p>
          <a:p>
            <a:pPr marL="171450" indent="-171450">
              <a:buFontTx/>
              <a:buChar char="-"/>
            </a:pPr>
            <a:endParaRPr lang="fr-FR" dirty="0"/>
          </a:p>
        </p:txBody>
      </p:sp>
      <p:sp>
        <p:nvSpPr>
          <p:cNvPr id="4" name="Slide Number Placeholder 3"/>
          <p:cNvSpPr>
            <a:spLocks noGrp="1"/>
          </p:cNvSpPr>
          <p:nvPr>
            <p:ph type="sldNum" sz="quarter" idx="5"/>
          </p:nvPr>
        </p:nvSpPr>
        <p:spPr/>
        <p:txBody>
          <a:bodyPr/>
          <a:lstStyle/>
          <a:p>
            <a:fld id="{C81E38C0-8879-4823-A7DC-04D26E860F36}" type="slidenum">
              <a:rPr lang="fr-FR" smtClean="0"/>
              <a:t>2</a:t>
            </a:fld>
            <a:endParaRPr lang="fr-FR"/>
          </a:p>
        </p:txBody>
      </p:sp>
      <p:sp>
        <p:nvSpPr>
          <p:cNvPr id="5" name="Date Placeholder 4">
            <a:extLst>
              <a:ext uri="{FF2B5EF4-FFF2-40B4-BE49-F238E27FC236}">
                <a16:creationId xmlns:a16="http://schemas.microsoft.com/office/drawing/2014/main" id="{6C8A3A71-C1F1-4134-A495-5F030F116CE3}"/>
              </a:ext>
            </a:extLst>
          </p:cNvPr>
          <p:cNvSpPr>
            <a:spLocks noGrp="1"/>
          </p:cNvSpPr>
          <p:nvPr>
            <p:ph type="dt" idx="1"/>
          </p:nvPr>
        </p:nvSpPr>
        <p:spPr/>
        <p:txBody>
          <a:bodyPr/>
          <a:lstStyle/>
          <a:p>
            <a:fld id="{51E44C2E-1BAB-4204-A1E9-298B494438FB}" type="datetime1">
              <a:rPr lang="fr-FR" smtClean="0"/>
              <a:t>21/12/2018</a:t>
            </a:fld>
            <a:endParaRPr lang="fr-FR"/>
          </a:p>
        </p:txBody>
      </p:sp>
      <p:sp>
        <p:nvSpPr>
          <p:cNvPr id="6" name="Footer Placeholder 5">
            <a:extLst>
              <a:ext uri="{FF2B5EF4-FFF2-40B4-BE49-F238E27FC236}">
                <a16:creationId xmlns:a16="http://schemas.microsoft.com/office/drawing/2014/main" id="{7AB724AE-D652-4BFD-85B6-C342D0D26E5F}"/>
              </a:ext>
            </a:extLst>
          </p:cNvPr>
          <p:cNvSpPr>
            <a:spLocks noGrp="1"/>
          </p:cNvSpPr>
          <p:nvPr>
            <p:ph type="ftr" sz="quarter" idx="4"/>
          </p:nvPr>
        </p:nvSpPr>
        <p:spPr/>
        <p:txBody>
          <a:bodyPr/>
          <a:lstStyle/>
          <a:p>
            <a:r>
              <a:rPr lang="fr-FR"/>
              <a:t>ENSP- Présenté par : ABOU LOUME GAUTIER</a:t>
            </a:r>
          </a:p>
        </p:txBody>
      </p:sp>
    </p:spTree>
    <p:extLst>
      <p:ext uri="{BB962C8B-B14F-4D97-AF65-F5344CB8AC3E}">
        <p14:creationId xmlns:p14="http://schemas.microsoft.com/office/powerpoint/2010/main" val="3842642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77FBECC-B33D-4D54-802C-5821728EA5C9}"/>
              </a:ext>
            </a:extLst>
          </p:cNvPr>
          <p:cNvSpPr>
            <a:spLocks noGrp="1"/>
          </p:cNvSpPr>
          <p:nvPr>
            <p:ph type="body" idx="1"/>
          </p:nvPr>
        </p:nvSpPr>
        <p:spPr/>
        <p:txBody>
          <a:bodyPr/>
          <a:lstStyle/>
          <a:p>
            <a:endParaRPr lang="fr-FR" dirty="0"/>
          </a:p>
          <a:p>
            <a:endParaRPr lang="en-US" dirty="0"/>
          </a:p>
        </p:txBody>
      </p:sp>
      <p:sp>
        <p:nvSpPr>
          <p:cNvPr id="3" name="Date Placeholder 2">
            <a:extLst>
              <a:ext uri="{FF2B5EF4-FFF2-40B4-BE49-F238E27FC236}">
                <a16:creationId xmlns:a16="http://schemas.microsoft.com/office/drawing/2014/main" id="{C37434D9-0E30-46F5-9055-F845184050F4}"/>
              </a:ext>
            </a:extLst>
          </p:cNvPr>
          <p:cNvSpPr>
            <a:spLocks noGrp="1"/>
          </p:cNvSpPr>
          <p:nvPr>
            <p:ph type="dt" idx="1"/>
          </p:nvPr>
        </p:nvSpPr>
        <p:spPr/>
        <p:txBody>
          <a:bodyPr/>
          <a:lstStyle/>
          <a:p>
            <a:fld id="{CB2E8E9E-E8C6-4B55-B939-F30F6E918CF2}" type="datetime1">
              <a:rPr lang="fr-FR" smtClean="0"/>
              <a:t>21/12/2018</a:t>
            </a:fld>
            <a:endParaRPr lang="fr-FR"/>
          </a:p>
        </p:txBody>
      </p:sp>
      <p:sp>
        <p:nvSpPr>
          <p:cNvPr id="4" name="Footer Placeholder 3">
            <a:extLst>
              <a:ext uri="{FF2B5EF4-FFF2-40B4-BE49-F238E27FC236}">
                <a16:creationId xmlns:a16="http://schemas.microsoft.com/office/drawing/2014/main" id="{EEBA19F5-3E56-4CB3-B28F-F764E91ADEEB}"/>
              </a:ext>
            </a:extLst>
          </p:cNvPr>
          <p:cNvSpPr>
            <a:spLocks noGrp="1"/>
          </p:cNvSpPr>
          <p:nvPr>
            <p:ph type="ftr" sz="quarter" idx="4"/>
          </p:nvPr>
        </p:nvSpPr>
        <p:spPr/>
        <p:txBody>
          <a:bodyPr/>
          <a:lstStyle/>
          <a:p>
            <a:r>
              <a:rPr lang="fr-FR"/>
              <a:t>ENSP- Présenté par : ABOU LOUME GAUTIER</a:t>
            </a:r>
          </a:p>
        </p:txBody>
      </p:sp>
      <p:sp>
        <p:nvSpPr>
          <p:cNvPr id="5" name="Slide Number Placeholder 4">
            <a:extLst>
              <a:ext uri="{FF2B5EF4-FFF2-40B4-BE49-F238E27FC236}">
                <a16:creationId xmlns:a16="http://schemas.microsoft.com/office/drawing/2014/main" id="{98173332-455A-40C1-9FFF-681C15078435}"/>
              </a:ext>
            </a:extLst>
          </p:cNvPr>
          <p:cNvSpPr>
            <a:spLocks noGrp="1"/>
          </p:cNvSpPr>
          <p:nvPr>
            <p:ph type="sldNum" sz="quarter" idx="5"/>
          </p:nvPr>
        </p:nvSpPr>
        <p:spPr/>
        <p:txBody>
          <a:bodyPr/>
          <a:lstStyle/>
          <a:p>
            <a:fld id="{C81E38C0-8879-4823-A7DC-04D26E860F36}" type="slidenum">
              <a:rPr lang="fr-FR" smtClean="0"/>
              <a:t>20</a:t>
            </a:fld>
            <a:endParaRPr lang="fr-FR"/>
          </a:p>
        </p:txBody>
      </p:sp>
    </p:spTree>
    <p:extLst>
      <p:ext uri="{BB962C8B-B14F-4D97-AF65-F5344CB8AC3E}">
        <p14:creationId xmlns:p14="http://schemas.microsoft.com/office/powerpoint/2010/main" val="4035085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77FBECC-B33D-4D54-802C-5821728EA5C9}"/>
              </a:ext>
            </a:extLst>
          </p:cNvPr>
          <p:cNvSpPr>
            <a:spLocks noGrp="1"/>
          </p:cNvSpPr>
          <p:nvPr>
            <p:ph type="body" idx="1"/>
          </p:nvPr>
        </p:nvSpPr>
        <p:spPr/>
        <p:txBody>
          <a:bodyPr/>
          <a:lstStyle/>
          <a:p>
            <a:endParaRPr lang="fr-FR" dirty="0"/>
          </a:p>
          <a:p>
            <a:endParaRPr lang="en-US" dirty="0"/>
          </a:p>
        </p:txBody>
      </p:sp>
      <p:sp>
        <p:nvSpPr>
          <p:cNvPr id="3" name="Date Placeholder 2">
            <a:extLst>
              <a:ext uri="{FF2B5EF4-FFF2-40B4-BE49-F238E27FC236}">
                <a16:creationId xmlns:a16="http://schemas.microsoft.com/office/drawing/2014/main" id="{C37434D9-0E30-46F5-9055-F845184050F4}"/>
              </a:ext>
            </a:extLst>
          </p:cNvPr>
          <p:cNvSpPr>
            <a:spLocks noGrp="1"/>
          </p:cNvSpPr>
          <p:nvPr>
            <p:ph type="dt" idx="1"/>
          </p:nvPr>
        </p:nvSpPr>
        <p:spPr/>
        <p:txBody>
          <a:bodyPr/>
          <a:lstStyle/>
          <a:p>
            <a:fld id="{CB2E8E9E-E8C6-4B55-B939-F30F6E918CF2}" type="datetime1">
              <a:rPr lang="fr-FR" smtClean="0"/>
              <a:t>21/12/2018</a:t>
            </a:fld>
            <a:endParaRPr lang="fr-FR"/>
          </a:p>
        </p:txBody>
      </p:sp>
      <p:sp>
        <p:nvSpPr>
          <p:cNvPr id="4" name="Footer Placeholder 3">
            <a:extLst>
              <a:ext uri="{FF2B5EF4-FFF2-40B4-BE49-F238E27FC236}">
                <a16:creationId xmlns:a16="http://schemas.microsoft.com/office/drawing/2014/main" id="{EEBA19F5-3E56-4CB3-B28F-F764E91ADEEB}"/>
              </a:ext>
            </a:extLst>
          </p:cNvPr>
          <p:cNvSpPr>
            <a:spLocks noGrp="1"/>
          </p:cNvSpPr>
          <p:nvPr>
            <p:ph type="ftr" sz="quarter" idx="4"/>
          </p:nvPr>
        </p:nvSpPr>
        <p:spPr/>
        <p:txBody>
          <a:bodyPr/>
          <a:lstStyle/>
          <a:p>
            <a:r>
              <a:rPr lang="fr-FR"/>
              <a:t>ENSP- Présenté par : ABOU LOUME GAUTIER</a:t>
            </a:r>
          </a:p>
        </p:txBody>
      </p:sp>
      <p:sp>
        <p:nvSpPr>
          <p:cNvPr id="5" name="Slide Number Placeholder 4">
            <a:extLst>
              <a:ext uri="{FF2B5EF4-FFF2-40B4-BE49-F238E27FC236}">
                <a16:creationId xmlns:a16="http://schemas.microsoft.com/office/drawing/2014/main" id="{98173332-455A-40C1-9FFF-681C15078435}"/>
              </a:ext>
            </a:extLst>
          </p:cNvPr>
          <p:cNvSpPr>
            <a:spLocks noGrp="1"/>
          </p:cNvSpPr>
          <p:nvPr>
            <p:ph type="sldNum" sz="quarter" idx="5"/>
          </p:nvPr>
        </p:nvSpPr>
        <p:spPr/>
        <p:txBody>
          <a:bodyPr/>
          <a:lstStyle/>
          <a:p>
            <a:fld id="{C81E38C0-8879-4823-A7DC-04D26E860F36}" type="slidenum">
              <a:rPr lang="fr-FR" smtClean="0"/>
              <a:t>21</a:t>
            </a:fld>
            <a:endParaRPr lang="fr-FR"/>
          </a:p>
        </p:txBody>
      </p:sp>
    </p:spTree>
    <p:extLst>
      <p:ext uri="{BB962C8B-B14F-4D97-AF65-F5344CB8AC3E}">
        <p14:creationId xmlns:p14="http://schemas.microsoft.com/office/powerpoint/2010/main" val="721835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77FBECC-B33D-4D54-802C-5821728EA5C9}"/>
              </a:ext>
            </a:extLst>
          </p:cNvPr>
          <p:cNvSpPr>
            <a:spLocks noGrp="1"/>
          </p:cNvSpPr>
          <p:nvPr>
            <p:ph type="body" idx="1"/>
          </p:nvPr>
        </p:nvSpPr>
        <p:spPr/>
        <p:txBody>
          <a:bodyPr/>
          <a:lstStyle/>
          <a:p>
            <a:endParaRPr lang="fr-FR" dirty="0"/>
          </a:p>
          <a:p>
            <a:endParaRPr lang="en-US" dirty="0"/>
          </a:p>
        </p:txBody>
      </p:sp>
      <p:sp>
        <p:nvSpPr>
          <p:cNvPr id="3" name="Date Placeholder 2">
            <a:extLst>
              <a:ext uri="{FF2B5EF4-FFF2-40B4-BE49-F238E27FC236}">
                <a16:creationId xmlns:a16="http://schemas.microsoft.com/office/drawing/2014/main" id="{C37434D9-0E30-46F5-9055-F845184050F4}"/>
              </a:ext>
            </a:extLst>
          </p:cNvPr>
          <p:cNvSpPr>
            <a:spLocks noGrp="1"/>
          </p:cNvSpPr>
          <p:nvPr>
            <p:ph type="dt" idx="1"/>
          </p:nvPr>
        </p:nvSpPr>
        <p:spPr/>
        <p:txBody>
          <a:bodyPr/>
          <a:lstStyle/>
          <a:p>
            <a:fld id="{CB2E8E9E-E8C6-4B55-B939-F30F6E918CF2}" type="datetime1">
              <a:rPr lang="fr-FR" smtClean="0"/>
              <a:t>21/12/2018</a:t>
            </a:fld>
            <a:endParaRPr lang="fr-FR"/>
          </a:p>
        </p:txBody>
      </p:sp>
      <p:sp>
        <p:nvSpPr>
          <p:cNvPr id="4" name="Footer Placeholder 3">
            <a:extLst>
              <a:ext uri="{FF2B5EF4-FFF2-40B4-BE49-F238E27FC236}">
                <a16:creationId xmlns:a16="http://schemas.microsoft.com/office/drawing/2014/main" id="{EEBA19F5-3E56-4CB3-B28F-F764E91ADEEB}"/>
              </a:ext>
            </a:extLst>
          </p:cNvPr>
          <p:cNvSpPr>
            <a:spLocks noGrp="1"/>
          </p:cNvSpPr>
          <p:nvPr>
            <p:ph type="ftr" sz="quarter" idx="4"/>
          </p:nvPr>
        </p:nvSpPr>
        <p:spPr/>
        <p:txBody>
          <a:bodyPr/>
          <a:lstStyle/>
          <a:p>
            <a:r>
              <a:rPr lang="fr-FR"/>
              <a:t>ENSP- Présenté par : ABOU LOUME GAUTIER</a:t>
            </a:r>
          </a:p>
        </p:txBody>
      </p:sp>
      <p:sp>
        <p:nvSpPr>
          <p:cNvPr id="5" name="Slide Number Placeholder 4">
            <a:extLst>
              <a:ext uri="{FF2B5EF4-FFF2-40B4-BE49-F238E27FC236}">
                <a16:creationId xmlns:a16="http://schemas.microsoft.com/office/drawing/2014/main" id="{98173332-455A-40C1-9FFF-681C15078435}"/>
              </a:ext>
            </a:extLst>
          </p:cNvPr>
          <p:cNvSpPr>
            <a:spLocks noGrp="1"/>
          </p:cNvSpPr>
          <p:nvPr>
            <p:ph type="sldNum" sz="quarter" idx="5"/>
          </p:nvPr>
        </p:nvSpPr>
        <p:spPr/>
        <p:txBody>
          <a:bodyPr/>
          <a:lstStyle/>
          <a:p>
            <a:fld id="{C81E38C0-8879-4823-A7DC-04D26E860F36}" type="slidenum">
              <a:rPr lang="fr-FR" smtClean="0"/>
              <a:t>22</a:t>
            </a:fld>
            <a:endParaRPr lang="fr-FR"/>
          </a:p>
        </p:txBody>
      </p:sp>
    </p:spTree>
    <p:extLst>
      <p:ext uri="{BB962C8B-B14F-4D97-AF65-F5344CB8AC3E}">
        <p14:creationId xmlns:p14="http://schemas.microsoft.com/office/powerpoint/2010/main" val="412655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77FBECC-B33D-4D54-802C-5821728EA5C9}"/>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3" name="Date Placeholder 2">
            <a:extLst>
              <a:ext uri="{FF2B5EF4-FFF2-40B4-BE49-F238E27FC236}">
                <a16:creationId xmlns:a16="http://schemas.microsoft.com/office/drawing/2014/main" id="{2875A699-9C15-40B3-91E7-F3941C170CDD}"/>
              </a:ext>
            </a:extLst>
          </p:cNvPr>
          <p:cNvSpPr>
            <a:spLocks noGrp="1"/>
          </p:cNvSpPr>
          <p:nvPr>
            <p:ph type="dt" idx="1"/>
          </p:nvPr>
        </p:nvSpPr>
        <p:spPr/>
        <p:txBody>
          <a:bodyPr/>
          <a:lstStyle/>
          <a:p>
            <a:fld id="{37BA9E4E-6468-4F4F-80D7-881ABDD017EB}" type="datetime1">
              <a:rPr lang="fr-FR" smtClean="0"/>
              <a:t>21/12/2018</a:t>
            </a:fld>
            <a:endParaRPr lang="fr-FR"/>
          </a:p>
        </p:txBody>
      </p:sp>
      <p:sp>
        <p:nvSpPr>
          <p:cNvPr id="4" name="Footer Placeholder 3">
            <a:extLst>
              <a:ext uri="{FF2B5EF4-FFF2-40B4-BE49-F238E27FC236}">
                <a16:creationId xmlns:a16="http://schemas.microsoft.com/office/drawing/2014/main" id="{1A2C4CBC-7A19-4B93-B280-44D680309011}"/>
              </a:ext>
            </a:extLst>
          </p:cNvPr>
          <p:cNvSpPr>
            <a:spLocks noGrp="1"/>
          </p:cNvSpPr>
          <p:nvPr>
            <p:ph type="ftr" sz="quarter" idx="4"/>
          </p:nvPr>
        </p:nvSpPr>
        <p:spPr/>
        <p:txBody>
          <a:bodyPr/>
          <a:lstStyle/>
          <a:p>
            <a:r>
              <a:rPr lang="fr-FR"/>
              <a:t>ENSP- Présenté par : ABOU LOUME GAUTIER</a:t>
            </a:r>
          </a:p>
        </p:txBody>
      </p:sp>
      <p:sp>
        <p:nvSpPr>
          <p:cNvPr id="5" name="Slide Number Placeholder 4">
            <a:extLst>
              <a:ext uri="{FF2B5EF4-FFF2-40B4-BE49-F238E27FC236}">
                <a16:creationId xmlns:a16="http://schemas.microsoft.com/office/drawing/2014/main" id="{07CD6026-A026-44CF-90F0-3FFDABA45740}"/>
              </a:ext>
            </a:extLst>
          </p:cNvPr>
          <p:cNvSpPr>
            <a:spLocks noGrp="1"/>
          </p:cNvSpPr>
          <p:nvPr>
            <p:ph type="sldNum" sz="quarter" idx="5"/>
          </p:nvPr>
        </p:nvSpPr>
        <p:spPr/>
        <p:txBody>
          <a:bodyPr/>
          <a:lstStyle/>
          <a:p>
            <a:fld id="{C81E38C0-8879-4823-A7DC-04D26E860F36}" type="slidenum">
              <a:rPr lang="fr-FR" smtClean="0"/>
              <a:t>23</a:t>
            </a:fld>
            <a:endParaRPr lang="fr-FR"/>
          </a:p>
        </p:txBody>
      </p:sp>
    </p:spTree>
    <p:extLst>
      <p:ext uri="{BB962C8B-B14F-4D97-AF65-F5344CB8AC3E}">
        <p14:creationId xmlns:p14="http://schemas.microsoft.com/office/powerpoint/2010/main" val="951887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77FBECC-B33D-4D54-802C-5821728EA5C9}"/>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3" name="Date Placeholder 2">
            <a:extLst>
              <a:ext uri="{FF2B5EF4-FFF2-40B4-BE49-F238E27FC236}">
                <a16:creationId xmlns:a16="http://schemas.microsoft.com/office/drawing/2014/main" id="{2875A699-9C15-40B3-91E7-F3941C170CDD}"/>
              </a:ext>
            </a:extLst>
          </p:cNvPr>
          <p:cNvSpPr>
            <a:spLocks noGrp="1"/>
          </p:cNvSpPr>
          <p:nvPr>
            <p:ph type="dt" idx="1"/>
          </p:nvPr>
        </p:nvSpPr>
        <p:spPr/>
        <p:txBody>
          <a:bodyPr/>
          <a:lstStyle/>
          <a:p>
            <a:fld id="{37BA9E4E-6468-4F4F-80D7-881ABDD017EB}" type="datetime1">
              <a:rPr lang="fr-FR" smtClean="0"/>
              <a:t>21/12/2018</a:t>
            </a:fld>
            <a:endParaRPr lang="fr-FR"/>
          </a:p>
        </p:txBody>
      </p:sp>
      <p:sp>
        <p:nvSpPr>
          <p:cNvPr id="4" name="Footer Placeholder 3">
            <a:extLst>
              <a:ext uri="{FF2B5EF4-FFF2-40B4-BE49-F238E27FC236}">
                <a16:creationId xmlns:a16="http://schemas.microsoft.com/office/drawing/2014/main" id="{1A2C4CBC-7A19-4B93-B280-44D680309011}"/>
              </a:ext>
            </a:extLst>
          </p:cNvPr>
          <p:cNvSpPr>
            <a:spLocks noGrp="1"/>
          </p:cNvSpPr>
          <p:nvPr>
            <p:ph type="ftr" sz="quarter" idx="4"/>
          </p:nvPr>
        </p:nvSpPr>
        <p:spPr/>
        <p:txBody>
          <a:bodyPr/>
          <a:lstStyle/>
          <a:p>
            <a:r>
              <a:rPr lang="fr-FR"/>
              <a:t>ENSP- Présenté par : ABOU LOUME GAUTIER</a:t>
            </a:r>
          </a:p>
        </p:txBody>
      </p:sp>
      <p:sp>
        <p:nvSpPr>
          <p:cNvPr id="5" name="Slide Number Placeholder 4">
            <a:extLst>
              <a:ext uri="{FF2B5EF4-FFF2-40B4-BE49-F238E27FC236}">
                <a16:creationId xmlns:a16="http://schemas.microsoft.com/office/drawing/2014/main" id="{07CD6026-A026-44CF-90F0-3FFDABA45740}"/>
              </a:ext>
            </a:extLst>
          </p:cNvPr>
          <p:cNvSpPr>
            <a:spLocks noGrp="1"/>
          </p:cNvSpPr>
          <p:nvPr>
            <p:ph type="sldNum" sz="quarter" idx="5"/>
          </p:nvPr>
        </p:nvSpPr>
        <p:spPr/>
        <p:txBody>
          <a:bodyPr/>
          <a:lstStyle/>
          <a:p>
            <a:fld id="{C81E38C0-8879-4823-A7DC-04D26E860F36}" type="slidenum">
              <a:rPr lang="fr-FR" smtClean="0"/>
              <a:t>24</a:t>
            </a:fld>
            <a:endParaRPr lang="fr-FR"/>
          </a:p>
        </p:txBody>
      </p:sp>
    </p:spTree>
    <p:extLst>
      <p:ext uri="{BB962C8B-B14F-4D97-AF65-F5344CB8AC3E}">
        <p14:creationId xmlns:p14="http://schemas.microsoft.com/office/powerpoint/2010/main" val="2028190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77FBECC-B33D-4D54-802C-5821728EA5C9}"/>
              </a:ext>
            </a:extLst>
          </p:cNvPr>
          <p:cNvSpPr>
            <a:spLocks noGrp="1"/>
          </p:cNvSpPr>
          <p:nvPr>
            <p:ph type="body" idx="1"/>
          </p:nvPr>
        </p:nvSpPr>
        <p:spPr/>
        <p:txBody>
          <a:bodyPr/>
          <a:lstStyle/>
          <a:p>
            <a:endParaRPr lang="fr-FR" sz="1200" kern="1200" dirty="0">
              <a:solidFill>
                <a:schemeClr val="tx1"/>
              </a:solidFill>
              <a:effectLst/>
              <a:latin typeface="+mn-lt"/>
              <a:ea typeface="+mn-ea"/>
              <a:cs typeface="+mn-cs"/>
            </a:endParaRPr>
          </a:p>
        </p:txBody>
      </p:sp>
      <p:sp>
        <p:nvSpPr>
          <p:cNvPr id="3" name="Date Placeholder 2">
            <a:extLst>
              <a:ext uri="{FF2B5EF4-FFF2-40B4-BE49-F238E27FC236}">
                <a16:creationId xmlns:a16="http://schemas.microsoft.com/office/drawing/2014/main" id="{109930E0-F474-43A6-8992-F1C0C5A7F9E3}"/>
              </a:ext>
            </a:extLst>
          </p:cNvPr>
          <p:cNvSpPr>
            <a:spLocks noGrp="1"/>
          </p:cNvSpPr>
          <p:nvPr>
            <p:ph type="dt" idx="1"/>
          </p:nvPr>
        </p:nvSpPr>
        <p:spPr/>
        <p:txBody>
          <a:bodyPr/>
          <a:lstStyle/>
          <a:p>
            <a:fld id="{57C7F3ED-5C58-48F7-8D86-421BD810A71F}" type="datetime1">
              <a:rPr lang="fr-FR" smtClean="0"/>
              <a:t>21/12/2018</a:t>
            </a:fld>
            <a:endParaRPr lang="fr-FR"/>
          </a:p>
        </p:txBody>
      </p:sp>
      <p:sp>
        <p:nvSpPr>
          <p:cNvPr id="4" name="Footer Placeholder 3">
            <a:extLst>
              <a:ext uri="{FF2B5EF4-FFF2-40B4-BE49-F238E27FC236}">
                <a16:creationId xmlns:a16="http://schemas.microsoft.com/office/drawing/2014/main" id="{DF4D675A-0403-4EC3-84DA-F6E83160492D}"/>
              </a:ext>
            </a:extLst>
          </p:cNvPr>
          <p:cNvSpPr>
            <a:spLocks noGrp="1"/>
          </p:cNvSpPr>
          <p:nvPr>
            <p:ph type="ftr" sz="quarter" idx="4"/>
          </p:nvPr>
        </p:nvSpPr>
        <p:spPr/>
        <p:txBody>
          <a:bodyPr/>
          <a:lstStyle/>
          <a:p>
            <a:r>
              <a:rPr lang="fr-FR"/>
              <a:t>ENSP- Présenté par : ABOU LOUME GAUTIER</a:t>
            </a:r>
          </a:p>
        </p:txBody>
      </p:sp>
      <p:sp>
        <p:nvSpPr>
          <p:cNvPr id="5" name="Slide Number Placeholder 4">
            <a:extLst>
              <a:ext uri="{FF2B5EF4-FFF2-40B4-BE49-F238E27FC236}">
                <a16:creationId xmlns:a16="http://schemas.microsoft.com/office/drawing/2014/main" id="{9B3CC673-FBE0-4D5B-A0AE-11779B93814C}"/>
              </a:ext>
            </a:extLst>
          </p:cNvPr>
          <p:cNvSpPr>
            <a:spLocks noGrp="1"/>
          </p:cNvSpPr>
          <p:nvPr>
            <p:ph type="sldNum" sz="quarter" idx="5"/>
          </p:nvPr>
        </p:nvSpPr>
        <p:spPr/>
        <p:txBody>
          <a:bodyPr/>
          <a:lstStyle/>
          <a:p>
            <a:fld id="{C81E38C0-8879-4823-A7DC-04D26E860F36}" type="slidenum">
              <a:rPr lang="fr-FR" smtClean="0"/>
              <a:t>25</a:t>
            </a:fld>
            <a:endParaRPr lang="fr-FR"/>
          </a:p>
        </p:txBody>
      </p:sp>
    </p:spTree>
    <p:extLst>
      <p:ext uri="{BB962C8B-B14F-4D97-AF65-F5344CB8AC3E}">
        <p14:creationId xmlns:p14="http://schemas.microsoft.com/office/powerpoint/2010/main" val="246409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77FBECC-B33D-4D54-802C-5821728EA5C9}"/>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3" name="Date Placeholder 2">
            <a:extLst>
              <a:ext uri="{FF2B5EF4-FFF2-40B4-BE49-F238E27FC236}">
                <a16:creationId xmlns:a16="http://schemas.microsoft.com/office/drawing/2014/main" id="{58348935-546B-41AA-85EF-58EEA49D64DA}"/>
              </a:ext>
            </a:extLst>
          </p:cNvPr>
          <p:cNvSpPr>
            <a:spLocks noGrp="1"/>
          </p:cNvSpPr>
          <p:nvPr>
            <p:ph type="dt" idx="1"/>
          </p:nvPr>
        </p:nvSpPr>
        <p:spPr/>
        <p:txBody>
          <a:bodyPr/>
          <a:lstStyle/>
          <a:p>
            <a:fld id="{06AD88A9-536E-4162-AA08-39B38EB52C17}" type="datetime1">
              <a:rPr lang="fr-FR" smtClean="0"/>
              <a:t>21/12/2018</a:t>
            </a:fld>
            <a:endParaRPr lang="fr-FR"/>
          </a:p>
        </p:txBody>
      </p:sp>
      <p:sp>
        <p:nvSpPr>
          <p:cNvPr id="4" name="Footer Placeholder 3">
            <a:extLst>
              <a:ext uri="{FF2B5EF4-FFF2-40B4-BE49-F238E27FC236}">
                <a16:creationId xmlns:a16="http://schemas.microsoft.com/office/drawing/2014/main" id="{7F3D1CE6-7283-41EE-B5B2-9E657F461B40}"/>
              </a:ext>
            </a:extLst>
          </p:cNvPr>
          <p:cNvSpPr>
            <a:spLocks noGrp="1"/>
          </p:cNvSpPr>
          <p:nvPr>
            <p:ph type="ftr" sz="quarter" idx="4"/>
          </p:nvPr>
        </p:nvSpPr>
        <p:spPr/>
        <p:txBody>
          <a:bodyPr/>
          <a:lstStyle/>
          <a:p>
            <a:r>
              <a:rPr lang="fr-FR"/>
              <a:t>ENSP- Présenté par : ABOU LOUME GAUTIER</a:t>
            </a:r>
          </a:p>
        </p:txBody>
      </p:sp>
      <p:sp>
        <p:nvSpPr>
          <p:cNvPr id="5" name="Slide Number Placeholder 4">
            <a:extLst>
              <a:ext uri="{FF2B5EF4-FFF2-40B4-BE49-F238E27FC236}">
                <a16:creationId xmlns:a16="http://schemas.microsoft.com/office/drawing/2014/main" id="{D299BBA9-05C2-4CD7-A211-C1954CACCF3E}"/>
              </a:ext>
            </a:extLst>
          </p:cNvPr>
          <p:cNvSpPr>
            <a:spLocks noGrp="1"/>
          </p:cNvSpPr>
          <p:nvPr>
            <p:ph type="sldNum" sz="quarter" idx="5"/>
          </p:nvPr>
        </p:nvSpPr>
        <p:spPr/>
        <p:txBody>
          <a:bodyPr/>
          <a:lstStyle/>
          <a:p>
            <a:fld id="{C81E38C0-8879-4823-A7DC-04D26E860F36}" type="slidenum">
              <a:rPr lang="fr-FR" smtClean="0"/>
              <a:t>26</a:t>
            </a:fld>
            <a:endParaRPr lang="fr-FR"/>
          </a:p>
        </p:txBody>
      </p:sp>
    </p:spTree>
    <p:extLst>
      <p:ext uri="{BB962C8B-B14F-4D97-AF65-F5344CB8AC3E}">
        <p14:creationId xmlns:p14="http://schemas.microsoft.com/office/powerpoint/2010/main" val="1914362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77FBECC-B33D-4D54-802C-5821728EA5C9}"/>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3" name="Date Placeholder 2">
            <a:extLst>
              <a:ext uri="{FF2B5EF4-FFF2-40B4-BE49-F238E27FC236}">
                <a16:creationId xmlns:a16="http://schemas.microsoft.com/office/drawing/2014/main" id="{58348935-546B-41AA-85EF-58EEA49D64DA}"/>
              </a:ext>
            </a:extLst>
          </p:cNvPr>
          <p:cNvSpPr>
            <a:spLocks noGrp="1"/>
          </p:cNvSpPr>
          <p:nvPr>
            <p:ph type="dt" idx="1"/>
          </p:nvPr>
        </p:nvSpPr>
        <p:spPr/>
        <p:txBody>
          <a:bodyPr/>
          <a:lstStyle/>
          <a:p>
            <a:fld id="{06AD88A9-536E-4162-AA08-39B38EB52C17}" type="datetime1">
              <a:rPr lang="fr-FR" smtClean="0"/>
              <a:t>21/12/2018</a:t>
            </a:fld>
            <a:endParaRPr lang="fr-FR"/>
          </a:p>
        </p:txBody>
      </p:sp>
      <p:sp>
        <p:nvSpPr>
          <p:cNvPr id="4" name="Footer Placeholder 3">
            <a:extLst>
              <a:ext uri="{FF2B5EF4-FFF2-40B4-BE49-F238E27FC236}">
                <a16:creationId xmlns:a16="http://schemas.microsoft.com/office/drawing/2014/main" id="{7F3D1CE6-7283-41EE-B5B2-9E657F461B40}"/>
              </a:ext>
            </a:extLst>
          </p:cNvPr>
          <p:cNvSpPr>
            <a:spLocks noGrp="1"/>
          </p:cNvSpPr>
          <p:nvPr>
            <p:ph type="ftr" sz="quarter" idx="4"/>
          </p:nvPr>
        </p:nvSpPr>
        <p:spPr/>
        <p:txBody>
          <a:bodyPr/>
          <a:lstStyle/>
          <a:p>
            <a:r>
              <a:rPr lang="fr-FR"/>
              <a:t>ENSP- Présenté par : ABOU LOUME GAUTIER</a:t>
            </a:r>
          </a:p>
        </p:txBody>
      </p:sp>
      <p:sp>
        <p:nvSpPr>
          <p:cNvPr id="5" name="Slide Number Placeholder 4">
            <a:extLst>
              <a:ext uri="{FF2B5EF4-FFF2-40B4-BE49-F238E27FC236}">
                <a16:creationId xmlns:a16="http://schemas.microsoft.com/office/drawing/2014/main" id="{D299BBA9-05C2-4CD7-A211-C1954CACCF3E}"/>
              </a:ext>
            </a:extLst>
          </p:cNvPr>
          <p:cNvSpPr>
            <a:spLocks noGrp="1"/>
          </p:cNvSpPr>
          <p:nvPr>
            <p:ph type="sldNum" sz="quarter" idx="5"/>
          </p:nvPr>
        </p:nvSpPr>
        <p:spPr/>
        <p:txBody>
          <a:bodyPr/>
          <a:lstStyle/>
          <a:p>
            <a:fld id="{C81E38C0-8879-4823-A7DC-04D26E860F36}" type="slidenum">
              <a:rPr lang="fr-FR" smtClean="0"/>
              <a:t>27</a:t>
            </a:fld>
            <a:endParaRPr lang="fr-FR"/>
          </a:p>
        </p:txBody>
      </p:sp>
    </p:spTree>
    <p:extLst>
      <p:ext uri="{BB962C8B-B14F-4D97-AF65-F5344CB8AC3E}">
        <p14:creationId xmlns:p14="http://schemas.microsoft.com/office/powerpoint/2010/main" val="3393391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77FBECC-B33D-4D54-802C-5821728EA5C9}"/>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3" name="Date Placeholder 2">
            <a:extLst>
              <a:ext uri="{FF2B5EF4-FFF2-40B4-BE49-F238E27FC236}">
                <a16:creationId xmlns:a16="http://schemas.microsoft.com/office/drawing/2014/main" id="{58348935-546B-41AA-85EF-58EEA49D64DA}"/>
              </a:ext>
            </a:extLst>
          </p:cNvPr>
          <p:cNvSpPr>
            <a:spLocks noGrp="1"/>
          </p:cNvSpPr>
          <p:nvPr>
            <p:ph type="dt" idx="1"/>
          </p:nvPr>
        </p:nvSpPr>
        <p:spPr/>
        <p:txBody>
          <a:bodyPr/>
          <a:lstStyle/>
          <a:p>
            <a:fld id="{06AD88A9-536E-4162-AA08-39B38EB52C17}" type="datetime1">
              <a:rPr lang="fr-FR" smtClean="0"/>
              <a:t>21/12/2018</a:t>
            </a:fld>
            <a:endParaRPr lang="fr-FR"/>
          </a:p>
        </p:txBody>
      </p:sp>
      <p:sp>
        <p:nvSpPr>
          <p:cNvPr id="4" name="Footer Placeholder 3">
            <a:extLst>
              <a:ext uri="{FF2B5EF4-FFF2-40B4-BE49-F238E27FC236}">
                <a16:creationId xmlns:a16="http://schemas.microsoft.com/office/drawing/2014/main" id="{7F3D1CE6-7283-41EE-B5B2-9E657F461B40}"/>
              </a:ext>
            </a:extLst>
          </p:cNvPr>
          <p:cNvSpPr>
            <a:spLocks noGrp="1"/>
          </p:cNvSpPr>
          <p:nvPr>
            <p:ph type="ftr" sz="quarter" idx="4"/>
          </p:nvPr>
        </p:nvSpPr>
        <p:spPr/>
        <p:txBody>
          <a:bodyPr/>
          <a:lstStyle/>
          <a:p>
            <a:r>
              <a:rPr lang="fr-FR"/>
              <a:t>ENSP- Présenté par : ABOU LOUME GAUTIER</a:t>
            </a:r>
          </a:p>
        </p:txBody>
      </p:sp>
      <p:sp>
        <p:nvSpPr>
          <p:cNvPr id="5" name="Slide Number Placeholder 4">
            <a:extLst>
              <a:ext uri="{FF2B5EF4-FFF2-40B4-BE49-F238E27FC236}">
                <a16:creationId xmlns:a16="http://schemas.microsoft.com/office/drawing/2014/main" id="{D299BBA9-05C2-4CD7-A211-C1954CACCF3E}"/>
              </a:ext>
            </a:extLst>
          </p:cNvPr>
          <p:cNvSpPr>
            <a:spLocks noGrp="1"/>
          </p:cNvSpPr>
          <p:nvPr>
            <p:ph type="sldNum" sz="quarter" idx="5"/>
          </p:nvPr>
        </p:nvSpPr>
        <p:spPr/>
        <p:txBody>
          <a:bodyPr/>
          <a:lstStyle/>
          <a:p>
            <a:fld id="{C81E38C0-8879-4823-A7DC-04D26E860F36}" type="slidenum">
              <a:rPr lang="fr-FR" smtClean="0"/>
              <a:t>28</a:t>
            </a:fld>
            <a:endParaRPr lang="fr-FR"/>
          </a:p>
        </p:txBody>
      </p:sp>
    </p:spTree>
    <p:extLst>
      <p:ext uri="{BB962C8B-B14F-4D97-AF65-F5344CB8AC3E}">
        <p14:creationId xmlns:p14="http://schemas.microsoft.com/office/powerpoint/2010/main" val="2323479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77FBECC-B33D-4D54-802C-5821728EA5C9}"/>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3" name="Date Placeholder 2">
            <a:extLst>
              <a:ext uri="{FF2B5EF4-FFF2-40B4-BE49-F238E27FC236}">
                <a16:creationId xmlns:a16="http://schemas.microsoft.com/office/drawing/2014/main" id="{1F398E1A-02FD-4D1B-B955-B054D8E5EA9D}"/>
              </a:ext>
            </a:extLst>
          </p:cNvPr>
          <p:cNvSpPr>
            <a:spLocks noGrp="1"/>
          </p:cNvSpPr>
          <p:nvPr>
            <p:ph type="dt" idx="1"/>
          </p:nvPr>
        </p:nvSpPr>
        <p:spPr/>
        <p:txBody>
          <a:bodyPr/>
          <a:lstStyle/>
          <a:p>
            <a:fld id="{A013CDDC-13D5-42C7-9820-61F1B625E2BF}" type="datetime1">
              <a:rPr lang="fr-FR" smtClean="0"/>
              <a:t>21/12/2018</a:t>
            </a:fld>
            <a:endParaRPr lang="fr-FR"/>
          </a:p>
        </p:txBody>
      </p:sp>
      <p:sp>
        <p:nvSpPr>
          <p:cNvPr id="4" name="Footer Placeholder 3">
            <a:extLst>
              <a:ext uri="{FF2B5EF4-FFF2-40B4-BE49-F238E27FC236}">
                <a16:creationId xmlns:a16="http://schemas.microsoft.com/office/drawing/2014/main" id="{AFD8D5C1-3DAF-432E-B8EE-D8B1B71087FF}"/>
              </a:ext>
            </a:extLst>
          </p:cNvPr>
          <p:cNvSpPr>
            <a:spLocks noGrp="1"/>
          </p:cNvSpPr>
          <p:nvPr>
            <p:ph type="ftr" sz="quarter" idx="4"/>
          </p:nvPr>
        </p:nvSpPr>
        <p:spPr/>
        <p:txBody>
          <a:bodyPr/>
          <a:lstStyle/>
          <a:p>
            <a:r>
              <a:rPr lang="fr-FR"/>
              <a:t>ENSP- Présenté par : ABOU LOUME GAUTIER</a:t>
            </a:r>
          </a:p>
        </p:txBody>
      </p:sp>
      <p:sp>
        <p:nvSpPr>
          <p:cNvPr id="5" name="Slide Number Placeholder 4">
            <a:extLst>
              <a:ext uri="{FF2B5EF4-FFF2-40B4-BE49-F238E27FC236}">
                <a16:creationId xmlns:a16="http://schemas.microsoft.com/office/drawing/2014/main" id="{23C38BAA-1F40-45FE-A9A1-B8002D9C2B50}"/>
              </a:ext>
            </a:extLst>
          </p:cNvPr>
          <p:cNvSpPr>
            <a:spLocks noGrp="1"/>
          </p:cNvSpPr>
          <p:nvPr>
            <p:ph type="sldNum" sz="quarter" idx="5"/>
          </p:nvPr>
        </p:nvSpPr>
        <p:spPr/>
        <p:txBody>
          <a:bodyPr/>
          <a:lstStyle/>
          <a:p>
            <a:fld id="{C81E38C0-8879-4823-A7DC-04D26E860F36}" type="slidenum">
              <a:rPr lang="fr-FR" smtClean="0"/>
              <a:t>29</a:t>
            </a:fld>
            <a:endParaRPr lang="fr-FR"/>
          </a:p>
        </p:txBody>
      </p:sp>
    </p:spTree>
    <p:extLst>
      <p:ext uri="{BB962C8B-B14F-4D97-AF65-F5344CB8AC3E}">
        <p14:creationId xmlns:p14="http://schemas.microsoft.com/office/powerpoint/2010/main" val="3611631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endParaRPr lang="fr-FR" dirty="0"/>
          </a:p>
          <a:p>
            <a:pPr marL="171450" indent="-171450">
              <a:buFontTx/>
              <a:buChar char="-"/>
            </a:pPr>
            <a:endParaRPr lang="fr-FR" dirty="0"/>
          </a:p>
        </p:txBody>
      </p:sp>
      <p:sp>
        <p:nvSpPr>
          <p:cNvPr id="4" name="Slide Number Placeholder 3"/>
          <p:cNvSpPr>
            <a:spLocks noGrp="1"/>
          </p:cNvSpPr>
          <p:nvPr>
            <p:ph type="sldNum" sz="quarter" idx="5"/>
          </p:nvPr>
        </p:nvSpPr>
        <p:spPr/>
        <p:txBody>
          <a:bodyPr/>
          <a:lstStyle/>
          <a:p>
            <a:fld id="{C81E38C0-8879-4823-A7DC-04D26E860F36}" type="slidenum">
              <a:rPr lang="fr-FR" smtClean="0"/>
              <a:t>3</a:t>
            </a:fld>
            <a:endParaRPr lang="fr-FR"/>
          </a:p>
        </p:txBody>
      </p:sp>
      <p:sp>
        <p:nvSpPr>
          <p:cNvPr id="5" name="Date Placeholder 4">
            <a:extLst>
              <a:ext uri="{FF2B5EF4-FFF2-40B4-BE49-F238E27FC236}">
                <a16:creationId xmlns:a16="http://schemas.microsoft.com/office/drawing/2014/main" id="{6C8A3A71-C1F1-4134-A495-5F030F116CE3}"/>
              </a:ext>
            </a:extLst>
          </p:cNvPr>
          <p:cNvSpPr>
            <a:spLocks noGrp="1"/>
          </p:cNvSpPr>
          <p:nvPr>
            <p:ph type="dt" idx="1"/>
          </p:nvPr>
        </p:nvSpPr>
        <p:spPr/>
        <p:txBody>
          <a:bodyPr/>
          <a:lstStyle/>
          <a:p>
            <a:fld id="{51E44C2E-1BAB-4204-A1E9-298B494438FB}" type="datetime1">
              <a:rPr lang="fr-FR" smtClean="0"/>
              <a:t>21/12/2018</a:t>
            </a:fld>
            <a:endParaRPr lang="fr-FR"/>
          </a:p>
        </p:txBody>
      </p:sp>
      <p:sp>
        <p:nvSpPr>
          <p:cNvPr id="6" name="Footer Placeholder 5">
            <a:extLst>
              <a:ext uri="{FF2B5EF4-FFF2-40B4-BE49-F238E27FC236}">
                <a16:creationId xmlns:a16="http://schemas.microsoft.com/office/drawing/2014/main" id="{7AB724AE-D652-4BFD-85B6-C342D0D26E5F}"/>
              </a:ext>
            </a:extLst>
          </p:cNvPr>
          <p:cNvSpPr>
            <a:spLocks noGrp="1"/>
          </p:cNvSpPr>
          <p:nvPr>
            <p:ph type="ftr" sz="quarter" idx="4"/>
          </p:nvPr>
        </p:nvSpPr>
        <p:spPr/>
        <p:txBody>
          <a:bodyPr/>
          <a:lstStyle/>
          <a:p>
            <a:r>
              <a:rPr lang="fr-FR"/>
              <a:t>ENSP- Présenté par : ABOU LOUME GAUTIER</a:t>
            </a:r>
          </a:p>
        </p:txBody>
      </p:sp>
    </p:spTree>
    <p:extLst>
      <p:ext uri="{BB962C8B-B14F-4D97-AF65-F5344CB8AC3E}">
        <p14:creationId xmlns:p14="http://schemas.microsoft.com/office/powerpoint/2010/main" val="4194956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77FBECC-B33D-4D54-802C-5821728EA5C9}"/>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3" name="Date Placeholder 2">
            <a:extLst>
              <a:ext uri="{FF2B5EF4-FFF2-40B4-BE49-F238E27FC236}">
                <a16:creationId xmlns:a16="http://schemas.microsoft.com/office/drawing/2014/main" id="{1F398E1A-02FD-4D1B-B955-B054D8E5EA9D}"/>
              </a:ext>
            </a:extLst>
          </p:cNvPr>
          <p:cNvSpPr>
            <a:spLocks noGrp="1"/>
          </p:cNvSpPr>
          <p:nvPr>
            <p:ph type="dt" idx="1"/>
          </p:nvPr>
        </p:nvSpPr>
        <p:spPr/>
        <p:txBody>
          <a:bodyPr/>
          <a:lstStyle/>
          <a:p>
            <a:fld id="{A013CDDC-13D5-42C7-9820-61F1B625E2BF}" type="datetime1">
              <a:rPr lang="fr-FR" smtClean="0"/>
              <a:t>21/12/2018</a:t>
            </a:fld>
            <a:endParaRPr lang="fr-FR"/>
          </a:p>
        </p:txBody>
      </p:sp>
      <p:sp>
        <p:nvSpPr>
          <p:cNvPr id="4" name="Footer Placeholder 3">
            <a:extLst>
              <a:ext uri="{FF2B5EF4-FFF2-40B4-BE49-F238E27FC236}">
                <a16:creationId xmlns:a16="http://schemas.microsoft.com/office/drawing/2014/main" id="{AFD8D5C1-3DAF-432E-B8EE-D8B1B71087FF}"/>
              </a:ext>
            </a:extLst>
          </p:cNvPr>
          <p:cNvSpPr>
            <a:spLocks noGrp="1"/>
          </p:cNvSpPr>
          <p:nvPr>
            <p:ph type="ftr" sz="quarter" idx="4"/>
          </p:nvPr>
        </p:nvSpPr>
        <p:spPr/>
        <p:txBody>
          <a:bodyPr/>
          <a:lstStyle/>
          <a:p>
            <a:r>
              <a:rPr lang="fr-FR"/>
              <a:t>ENSP- Présenté par : ABOU LOUME GAUTIER</a:t>
            </a:r>
          </a:p>
        </p:txBody>
      </p:sp>
      <p:sp>
        <p:nvSpPr>
          <p:cNvPr id="5" name="Slide Number Placeholder 4">
            <a:extLst>
              <a:ext uri="{FF2B5EF4-FFF2-40B4-BE49-F238E27FC236}">
                <a16:creationId xmlns:a16="http://schemas.microsoft.com/office/drawing/2014/main" id="{23C38BAA-1F40-45FE-A9A1-B8002D9C2B50}"/>
              </a:ext>
            </a:extLst>
          </p:cNvPr>
          <p:cNvSpPr>
            <a:spLocks noGrp="1"/>
          </p:cNvSpPr>
          <p:nvPr>
            <p:ph type="sldNum" sz="quarter" idx="5"/>
          </p:nvPr>
        </p:nvSpPr>
        <p:spPr/>
        <p:txBody>
          <a:bodyPr/>
          <a:lstStyle/>
          <a:p>
            <a:fld id="{C81E38C0-8879-4823-A7DC-04D26E860F36}" type="slidenum">
              <a:rPr lang="fr-FR" smtClean="0"/>
              <a:t>30</a:t>
            </a:fld>
            <a:endParaRPr lang="fr-FR"/>
          </a:p>
        </p:txBody>
      </p:sp>
    </p:spTree>
    <p:extLst>
      <p:ext uri="{BB962C8B-B14F-4D97-AF65-F5344CB8AC3E}">
        <p14:creationId xmlns:p14="http://schemas.microsoft.com/office/powerpoint/2010/main" val="3530576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77FBECC-B33D-4D54-802C-5821728EA5C9}"/>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3" name="Date Placeholder 2">
            <a:extLst>
              <a:ext uri="{FF2B5EF4-FFF2-40B4-BE49-F238E27FC236}">
                <a16:creationId xmlns:a16="http://schemas.microsoft.com/office/drawing/2014/main" id="{2D6FF9F9-45ED-4D48-A879-4C569B0053A2}"/>
              </a:ext>
            </a:extLst>
          </p:cNvPr>
          <p:cNvSpPr>
            <a:spLocks noGrp="1"/>
          </p:cNvSpPr>
          <p:nvPr>
            <p:ph type="dt" idx="1"/>
          </p:nvPr>
        </p:nvSpPr>
        <p:spPr/>
        <p:txBody>
          <a:bodyPr/>
          <a:lstStyle/>
          <a:p>
            <a:fld id="{BECB2694-C719-479B-9FD7-E5599F6CE8E8}" type="datetime1">
              <a:rPr lang="fr-FR" smtClean="0"/>
              <a:t>21/12/2018</a:t>
            </a:fld>
            <a:endParaRPr lang="fr-FR"/>
          </a:p>
        </p:txBody>
      </p:sp>
      <p:sp>
        <p:nvSpPr>
          <p:cNvPr id="4" name="Footer Placeholder 3">
            <a:extLst>
              <a:ext uri="{FF2B5EF4-FFF2-40B4-BE49-F238E27FC236}">
                <a16:creationId xmlns:a16="http://schemas.microsoft.com/office/drawing/2014/main" id="{0506FBAF-7C24-4D7D-B5F8-2ABFCFCD893B}"/>
              </a:ext>
            </a:extLst>
          </p:cNvPr>
          <p:cNvSpPr>
            <a:spLocks noGrp="1"/>
          </p:cNvSpPr>
          <p:nvPr>
            <p:ph type="ftr" sz="quarter" idx="4"/>
          </p:nvPr>
        </p:nvSpPr>
        <p:spPr/>
        <p:txBody>
          <a:bodyPr/>
          <a:lstStyle/>
          <a:p>
            <a:r>
              <a:rPr lang="fr-FR"/>
              <a:t>ENSP- Présenté par : ABOU LOUME GAUTIER</a:t>
            </a:r>
          </a:p>
        </p:txBody>
      </p:sp>
      <p:sp>
        <p:nvSpPr>
          <p:cNvPr id="5" name="Slide Number Placeholder 4">
            <a:extLst>
              <a:ext uri="{FF2B5EF4-FFF2-40B4-BE49-F238E27FC236}">
                <a16:creationId xmlns:a16="http://schemas.microsoft.com/office/drawing/2014/main" id="{771483DC-60E1-44FF-86E7-0CF5C1FA7750}"/>
              </a:ext>
            </a:extLst>
          </p:cNvPr>
          <p:cNvSpPr>
            <a:spLocks noGrp="1"/>
          </p:cNvSpPr>
          <p:nvPr>
            <p:ph type="sldNum" sz="quarter" idx="5"/>
          </p:nvPr>
        </p:nvSpPr>
        <p:spPr/>
        <p:txBody>
          <a:bodyPr/>
          <a:lstStyle/>
          <a:p>
            <a:fld id="{C81E38C0-8879-4823-A7DC-04D26E860F36}" type="slidenum">
              <a:rPr lang="fr-FR" smtClean="0"/>
              <a:t>31</a:t>
            </a:fld>
            <a:endParaRPr lang="fr-FR"/>
          </a:p>
        </p:txBody>
      </p:sp>
    </p:spTree>
    <p:extLst>
      <p:ext uri="{BB962C8B-B14F-4D97-AF65-F5344CB8AC3E}">
        <p14:creationId xmlns:p14="http://schemas.microsoft.com/office/powerpoint/2010/main" val="26662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fr-FR" sz="1200" dirty="0" smtClean="0">
                <a:latin typeface="Times New Roman" pitchFamily="18" charset="0"/>
                <a:cs typeface="Times New Roman" pitchFamily="18" charset="0"/>
              </a:rPr>
              <a:t> d’ici 2020 le nombre souscription qui inclut: le haut</a:t>
            </a:r>
            <a:r>
              <a:rPr lang="fr-FR" sz="1200" baseline="0" dirty="0" smtClean="0">
                <a:latin typeface="Times New Roman" pitchFamily="18" charset="0"/>
                <a:cs typeface="Times New Roman" pitchFamily="18" charset="0"/>
              </a:rPr>
              <a:t> débit mobile, </a:t>
            </a:r>
            <a:r>
              <a:rPr lang="fr-FR" sz="1200" dirty="0" smtClean="0">
                <a:latin typeface="Times New Roman" pitchFamily="18" charset="0"/>
                <a:cs typeface="Times New Roman" pitchFamily="18" charset="0"/>
              </a:rPr>
              <a:t> les tablettes,</a:t>
            </a:r>
            <a:r>
              <a:rPr lang="fr-FR" sz="1200" baseline="0" dirty="0" smtClean="0">
                <a:latin typeface="Times New Roman" pitchFamily="18" charset="0"/>
                <a:cs typeface="Times New Roman" pitchFamily="18" charset="0"/>
              </a:rPr>
              <a:t> les routeurs, les télévision  numérique très haut débit seront de  plus en plus élevée </a:t>
            </a:r>
            <a:endParaRPr lang="fr-FR" sz="1200" dirty="0" smtClean="0">
              <a:latin typeface="Times New Roman" pitchFamily="18" charset="0"/>
              <a:cs typeface="Times New Roman" pitchFamily="18" charset="0"/>
            </a:endParaRPr>
          </a:p>
        </p:txBody>
      </p:sp>
      <p:sp>
        <p:nvSpPr>
          <p:cNvPr id="4" name="Slide Number Placeholder 3"/>
          <p:cNvSpPr>
            <a:spLocks noGrp="1"/>
          </p:cNvSpPr>
          <p:nvPr>
            <p:ph type="sldNum" sz="quarter" idx="5"/>
          </p:nvPr>
        </p:nvSpPr>
        <p:spPr/>
        <p:txBody>
          <a:bodyPr/>
          <a:lstStyle/>
          <a:p>
            <a:fld id="{C81E38C0-8879-4823-A7DC-04D26E860F36}" type="slidenum">
              <a:rPr lang="fr-FR" smtClean="0"/>
              <a:t>4</a:t>
            </a:fld>
            <a:endParaRPr lang="fr-FR"/>
          </a:p>
        </p:txBody>
      </p:sp>
      <p:sp>
        <p:nvSpPr>
          <p:cNvPr id="5" name="Date Placeholder 4">
            <a:extLst>
              <a:ext uri="{FF2B5EF4-FFF2-40B4-BE49-F238E27FC236}">
                <a16:creationId xmlns:a16="http://schemas.microsoft.com/office/drawing/2014/main" id="{7143EEE3-122F-49E8-8AD6-B14AB82214CD}"/>
              </a:ext>
            </a:extLst>
          </p:cNvPr>
          <p:cNvSpPr>
            <a:spLocks noGrp="1"/>
          </p:cNvSpPr>
          <p:nvPr>
            <p:ph type="dt" idx="1"/>
          </p:nvPr>
        </p:nvSpPr>
        <p:spPr/>
        <p:txBody>
          <a:bodyPr/>
          <a:lstStyle/>
          <a:p>
            <a:fld id="{DC2943AE-9B2C-4909-BF55-601FD4119B3B}" type="datetime1">
              <a:rPr lang="fr-FR" smtClean="0"/>
              <a:t>21/12/2018</a:t>
            </a:fld>
            <a:endParaRPr lang="fr-FR"/>
          </a:p>
        </p:txBody>
      </p:sp>
      <p:sp>
        <p:nvSpPr>
          <p:cNvPr id="6" name="Footer Placeholder 5">
            <a:extLst>
              <a:ext uri="{FF2B5EF4-FFF2-40B4-BE49-F238E27FC236}">
                <a16:creationId xmlns:a16="http://schemas.microsoft.com/office/drawing/2014/main" id="{16DA8827-C7F2-4942-8C6A-EECC99E7248B}"/>
              </a:ext>
            </a:extLst>
          </p:cNvPr>
          <p:cNvSpPr>
            <a:spLocks noGrp="1"/>
          </p:cNvSpPr>
          <p:nvPr>
            <p:ph type="ftr" sz="quarter" idx="4"/>
          </p:nvPr>
        </p:nvSpPr>
        <p:spPr/>
        <p:txBody>
          <a:bodyPr/>
          <a:lstStyle/>
          <a:p>
            <a:r>
              <a:rPr lang="fr-FR"/>
              <a:t>ENSP- Présenté par : ABOU LOUME GAUTIER</a:t>
            </a:r>
          </a:p>
        </p:txBody>
      </p:sp>
    </p:spTree>
    <p:extLst>
      <p:ext uri="{BB962C8B-B14F-4D97-AF65-F5344CB8AC3E}">
        <p14:creationId xmlns:p14="http://schemas.microsoft.com/office/powerpoint/2010/main" val="3976973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Ces</a:t>
            </a:r>
            <a:r>
              <a:rPr lang="fr-FR" baseline="0" dirty="0" smtClean="0"/>
              <a:t> </a:t>
            </a:r>
            <a:r>
              <a:rPr lang="fr-FR" dirty="0" smtClean="0"/>
              <a:t>souscriptions </a:t>
            </a:r>
            <a:r>
              <a:rPr lang="fr-FR" baseline="0" dirty="0" smtClean="0"/>
              <a:t>associé a la croissance exponentielle du nombre d’utilisateur,  au développement et a la demande de plus en plus croissante des nouveaux services, et une évolution des mobiles impose aux operateurs mobile la recherche en continu de nouvelles solutions pour se maintenir sur le marché et assurer une meilleur </a:t>
            </a:r>
            <a:r>
              <a:rPr lang="fr-FR" baseline="0" dirty="0" err="1" smtClean="0"/>
              <a:t>QoS</a:t>
            </a:r>
            <a:r>
              <a:rPr lang="fr-FR" baseline="0" dirty="0" smtClean="0"/>
              <a:t> auprès de leur clientèle</a:t>
            </a:r>
            <a:endParaRPr lang="fr-FR" dirty="0"/>
          </a:p>
        </p:txBody>
      </p:sp>
      <p:sp>
        <p:nvSpPr>
          <p:cNvPr id="4" name="Slide Number Placeholder 3"/>
          <p:cNvSpPr>
            <a:spLocks noGrp="1"/>
          </p:cNvSpPr>
          <p:nvPr>
            <p:ph type="sldNum" sz="quarter" idx="5"/>
          </p:nvPr>
        </p:nvSpPr>
        <p:spPr/>
        <p:txBody>
          <a:bodyPr/>
          <a:lstStyle/>
          <a:p>
            <a:fld id="{C81E38C0-8879-4823-A7DC-04D26E860F36}" type="slidenum">
              <a:rPr lang="fr-FR" smtClean="0"/>
              <a:t>5</a:t>
            </a:fld>
            <a:endParaRPr lang="fr-FR"/>
          </a:p>
        </p:txBody>
      </p:sp>
      <p:sp>
        <p:nvSpPr>
          <p:cNvPr id="5" name="Date Placeholder 4">
            <a:extLst>
              <a:ext uri="{FF2B5EF4-FFF2-40B4-BE49-F238E27FC236}">
                <a16:creationId xmlns:a16="http://schemas.microsoft.com/office/drawing/2014/main" id="{C6263AE7-F7C2-48EE-B2EC-DB98724200F7}"/>
              </a:ext>
            </a:extLst>
          </p:cNvPr>
          <p:cNvSpPr>
            <a:spLocks noGrp="1"/>
          </p:cNvSpPr>
          <p:nvPr>
            <p:ph type="dt" idx="1"/>
          </p:nvPr>
        </p:nvSpPr>
        <p:spPr/>
        <p:txBody>
          <a:bodyPr/>
          <a:lstStyle/>
          <a:p>
            <a:fld id="{27DFB177-8146-468A-B887-9CF493E7ECD2}" type="datetime1">
              <a:rPr lang="fr-FR" smtClean="0"/>
              <a:t>21/12/2018</a:t>
            </a:fld>
            <a:endParaRPr lang="fr-FR"/>
          </a:p>
        </p:txBody>
      </p:sp>
      <p:sp>
        <p:nvSpPr>
          <p:cNvPr id="6" name="Footer Placeholder 5">
            <a:extLst>
              <a:ext uri="{FF2B5EF4-FFF2-40B4-BE49-F238E27FC236}">
                <a16:creationId xmlns:a16="http://schemas.microsoft.com/office/drawing/2014/main" id="{A7364770-5216-4EF7-829D-0044F6C150AE}"/>
              </a:ext>
            </a:extLst>
          </p:cNvPr>
          <p:cNvSpPr>
            <a:spLocks noGrp="1"/>
          </p:cNvSpPr>
          <p:nvPr>
            <p:ph type="ftr" sz="quarter" idx="4"/>
          </p:nvPr>
        </p:nvSpPr>
        <p:spPr/>
        <p:txBody>
          <a:bodyPr/>
          <a:lstStyle/>
          <a:p>
            <a:r>
              <a:rPr lang="fr-FR"/>
              <a:t>ENSP- Présenté par : ABOU LOUME GAUTIER</a:t>
            </a:r>
          </a:p>
        </p:txBody>
      </p:sp>
    </p:spTree>
    <p:extLst>
      <p:ext uri="{BB962C8B-B14F-4D97-AF65-F5344CB8AC3E}">
        <p14:creationId xmlns:p14="http://schemas.microsoft.com/office/powerpoint/2010/main" val="2878154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Suite à l’ouverture du marché des télécommunications et face</a:t>
            </a:r>
            <a:r>
              <a:rPr lang="fr-FR" baseline="0" dirty="0" smtClean="0"/>
              <a:t> forte concurrence </a:t>
            </a:r>
            <a:r>
              <a:rPr lang="fr-FR" dirty="0" smtClean="0"/>
              <a:t> ,</a:t>
            </a:r>
            <a:r>
              <a:rPr lang="fr-FR" baseline="0" dirty="0" smtClean="0"/>
              <a:t> </a:t>
            </a:r>
            <a:r>
              <a:rPr lang="fr-FR" dirty="0" err="1" smtClean="0"/>
              <a:t>Camtel</a:t>
            </a:r>
            <a:r>
              <a:rPr lang="fr-FR" dirty="0" smtClean="0"/>
              <a:t> opérateur historique s’est lancé dans une politique de reforme</a:t>
            </a:r>
            <a:r>
              <a:rPr lang="fr-FR" baseline="0" dirty="0" smtClean="0"/>
              <a:t> et d’amélioration</a:t>
            </a:r>
            <a:r>
              <a:rPr lang="fr-FR" dirty="0" smtClean="0"/>
              <a:t> de son réseau mobile ,</a:t>
            </a:r>
            <a:r>
              <a:rPr lang="fr-FR" baseline="0" dirty="0" smtClean="0"/>
              <a:t> qui a commencé par un déploiement massif de son réseau LTE, ET aujourd’hui une densification et expansion de ce réseau afin couvrir les besoins en services larges bandes de ses abonnées , assurer une meilleurs </a:t>
            </a:r>
            <a:r>
              <a:rPr lang="fr-FR" baseline="0" dirty="0" err="1" smtClean="0"/>
              <a:t>QoS</a:t>
            </a:r>
            <a:r>
              <a:rPr lang="fr-FR" baseline="0" dirty="0" smtClean="0"/>
              <a:t> et se repositionner sur le marché. </a:t>
            </a:r>
            <a:r>
              <a:rPr lang="fr-FR" dirty="0" smtClean="0"/>
              <a:t> </a:t>
            </a:r>
          </a:p>
        </p:txBody>
      </p:sp>
      <p:sp>
        <p:nvSpPr>
          <p:cNvPr id="4" name="Slide Number Placeholder 3"/>
          <p:cNvSpPr>
            <a:spLocks noGrp="1"/>
          </p:cNvSpPr>
          <p:nvPr>
            <p:ph type="sldNum" sz="quarter" idx="5"/>
          </p:nvPr>
        </p:nvSpPr>
        <p:spPr/>
        <p:txBody>
          <a:bodyPr/>
          <a:lstStyle/>
          <a:p>
            <a:fld id="{C81E38C0-8879-4823-A7DC-04D26E860F36}" type="slidenum">
              <a:rPr lang="fr-FR" smtClean="0"/>
              <a:t>6</a:t>
            </a:fld>
            <a:endParaRPr lang="fr-FR"/>
          </a:p>
        </p:txBody>
      </p:sp>
      <p:sp>
        <p:nvSpPr>
          <p:cNvPr id="5" name="Date Placeholder 4">
            <a:extLst>
              <a:ext uri="{FF2B5EF4-FFF2-40B4-BE49-F238E27FC236}">
                <a16:creationId xmlns:a16="http://schemas.microsoft.com/office/drawing/2014/main" id="{E827CADC-4A5D-4A6C-9C3C-515B123892C3}"/>
              </a:ext>
            </a:extLst>
          </p:cNvPr>
          <p:cNvSpPr>
            <a:spLocks noGrp="1"/>
          </p:cNvSpPr>
          <p:nvPr>
            <p:ph type="dt" idx="1"/>
          </p:nvPr>
        </p:nvSpPr>
        <p:spPr/>
        <p:txBody>
          <a:bodyPr/>
          <a:lstStyle/>
          <a:p>
            <a:fld id="{37B8C232-AE0E-4EA1-90A7-DD4CCB0AD49A}" type="datetime1">
              <a:rPr lang="fr-FR" smtClean="0"/>
              <a:t>21/12/2018</a:t>
            </a:fld>
            <a:endParaRPr lang="fr-FR"/>
          </a:p>
        </p:txBody>
      </p:sp>
      <p:sp>
        <p:nvSpPr>
          <p:cNvPr id="6" name="Footer Placeholder 5">
            <a:extLst>
              <a:ext uri="{FF2B5EF4-FFF2-40B4-BE49-F238E27FC236}">
                <a16:creationId xmlns:a16="http://schemas.microsoft.com/office/drawing/2014/main" id="{A58937DA-344D-4603-AE14-38AC1BFC3189}"/>
              </a:ext>
            </a:extLst>
          </p:cNvPr>
          <p:cNvSpPr>
            <a:spLocks noGrp="1"/>
          </p:cNvSpPr>
          <p:nvPr>
            <p:ph type="ftr" sz="quarter" idx="4"/>
          </p:nvPr>
        </p:nvSpPr>
        <p:spPr/>
        <p:txBody>
          <a:bodyPr/>
          <a:lstStyle/>
          <a:p>
            <a:r>
              <a:rPr lang="fr-FR"/>
              <a:t>ENSP- Présenté par : ABOU LOUME GAUTIER</a:t>
            </a:r>
          </a:p>
        </p:txBody>
      </p:sp>
    </p:spTree>
    <p:extLst>
      <p:ext uri="{BB962C8B-B14F-4D97-AF65-F5344CB8AC3E}">
        <p14:creationId xmlns:p14="http://schemas.microsoft.com/office/powerpoint/2010/main" val="2557768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C81E38C0-8879-4823-A7DC-04D26E860F36}" type="slidenum">
              <a:rPr lang="fr-FR" smtClean="0"/>
              <a:t>7</a:t>
            </a:fld>
            <a:endParaRPr lang="fr-FR"/>
          </a:p>
        </p:txBody>
      </p:sp>
      <p:sp>
        <p:nvSpPr>
          <p:cNvPr id="5" name="Date Placeholder 4">
            <a:extLst>
              <a:ext uri="{FF2B5EF4-FFF2-40B4-BE49-F238E27FC236}">
                <a16:creationId xmlns:a16="http://schemas.microsoft.com/office/drawing/2014/main" id="{E827CADC-4A5D-4A6C-9C3C-515B123892C3}"/>
              </a:ext>
            </a:extLst>
          </p:cNvPr>
          <p:cNvSpPr>
            <a:spLocks noGrp="1"/>
          </p:cNvSpPr>
          <p:nvPr>
            <p:ph type="dt" idx="1"/>
          </p:nvPr>
        </p:nvSpPr>
        <p:spPr/>
        <p:txBody>
          <a:bodyPr/>
          <a:lstStyle/>
          <a:p>
            <a:fld id="{37B8C232-AE0E-4EA1-90A7-DD4CCB0AD49A}" type="datetime1">
              <a:rPr lang="fr-FR" smtClean="0"/>
              <a:t>21/12/2018</a:t>
            </a:fld>
            <a:endParaRPr lang="fr-FR"/>
          </a:p>
        </p:txBody>
      </p:sp>
      <p:sp>
        <p:nvSpPr>
          <p:cNvPr id="6" name="Footer Placeholder 5">
            <a:extLst>
              <a:ext uri="{FF2B5EF4-FFF2-40B4-BE49-F238E27FC236}">
                <a16:creationId xmlns:a16="http://schemas.microsoft.com/office/drawing/2014/main" id="{A58937DA-344D-4603-AE14-38AC1BFC3189}"/>
              </a:ext>
            </a:extLst>
          </p:cNvPr>
          <p:cNvSpPr>
            <a:spLocks noGrp="1"/>
          </p:cNvSpPr>
          <p:nvPr>
            <p:ph type="ftr" sz="quarter" idx="4"/>
          </p:nvPr>
        </p:nvSpPr>
        <p:spPr/>
        <p:txBody>
          <a:bodyPr/>
          <a:lstStyle/>
          <a:p>
            <a:r>
              <a:rPr lang="fr-FR"/>
              <a:t>ENSP- Présenté par : ABOU LOUME GAUTIER</a:t>
            </a:r>
          </a:p>
        </p:txBody>
      </p:sp>
    </p:spTree>
    <p:extLst>
      <p:ext uri="{BB962C8B-B14F-4D97-AF65-F5344CB8AC3E}">
        <p14:creationId xmlns:p14="http://schemas.microsoft.com/office/powerpoint/2010/main" val="1880989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Et</a:t>
            </a:r>
            <a:r>
              <a:rPr lang="fr-FR" baseline="0" dirty="0" smtClean="0"/>
              <a:t> aussi de nos jours d’employer</a:t>
            </a:r>
            <a:endParaRPr lang="fr-FR" dirty="0"/>
          </a:p>
        </p:txBody>
      </p:sp>
      <p:sp>
        <p:nvSpPr>
          <p:cNvPr id="4" name="Slide Number Placeholder 3"/>
          <p:cNvSpPr>
            <a:spLocks noGrp="1"/>
          </p:cNvSpPr>
          <p:nvPr>
            <p:ph type="sldNum" sz="quarter" idx="5"/>
          </p:nvPr>
        </p:nvSpPr>
        <p:spPr/>
        <p:txBody>
          <a:bodyPr/>
          <a:lstStyle/>
          <a:p>
            <a:fld id="{C81E38C0-8879-4823-A7DC-04D26E860F36}" type="slidenum">
              <a:rPr lang="fr-FR" smtClean="0"/>
              <a:t>8</a:t>
            </a:fld>
            <a:endParaRPr lang="fr-FR"/>
          </a:p>
        </p:txBody>
      </p:sp>
      <p:sp>
        <p:nvSpPr>
          <p:cNvPr id="5" name="Date Placeholder 4">
            <a:extLst>
              <a:ext uri="{FF2B5EF4-FFF2-40B4-BE49-F238E27FC236}">
                <a16:creationId xmlns:a16="http://schemas.microsoft.com/office/drawing/2014/main" id="{E827CADC-4A5D-4A6C-9C3C-515B123892C3}"/>
              </a:ext>
            </a:extLst>
          </p:cNvPr>
          <p:cNvSpPr>
            <a:spLocks noGrp="1"/>
          </p:cNvSpPr>
          <p:nvPr>
            <p:ph type="dt" idx="1"/>
          </p:nvPr>
        </p:nvSpPr>
        <p:spPr/>
        <p:txBody>
          <a:bodyPr/>
          <a:lstStyle/>
          <a:p>
            <a:fld id="{37B8C232-AE0E-4EA1-90A7-DD4CCB0AD49A}" type="datetime1">
              <a:rPr lang="fr-FR" smtClean="0"/>
              <a:t>21/12/2018</a:t>
            </a:fld>
            <a:endParaRPr lang="fr-FR"/>
          </a:p>
        </p:txBody>
      </p:sp>
      <p:sp>
        <p:nvSpPr>
          <p:cNvPr id="6" name="Footer Placeholder 5">
            <a:extLst>
              <a:ext uri="{FF2B5EF4-FFF2-40B4-BE49-F238E27FC236}">
                <a16:creationId xmlns:a16="http://schemas.microsoft.com/office/drawing/2014/main" id="{A58937DA-344D-4603-AE14-38AC1BFC3189}"/>
              </a:ext>
            </a:extLst>
          </p:cNvPr>
          <p:cNvSpPr>
            <a:spLocks noGrp="1"/>
          </p:cNvSpPr>
          <p:nvPr>
            <p:ph type="ftr" sz="quarter" idx="4"/>
          </p:nvPr>
        </p:nvSpPr>
        <p:spPr/>
        <p:txBody>
          <a:bodyPr/>
          <a:lstStyle/>
          <a:p>
            <a:r>
              <a:rPr lang="fr-FR"/>
              <a:t>ENSP- Présenté par : ABOU LOUME GAUTIER</a:t>
            </a:r>
          </a:p>
        </p:txBody>
      </p:sp>
    </p:spTree>
    <p:extLst>
      <p:ext uri="{BB962C8B-B14F-4D97-AF65-F5344CB8AC3E}">
        <p14:creationId xmlns:p14="http://schemas.microsoft.com/office/powerpoint/2010/main" val="1860312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Et</a:t>
            </a:r>
            <a:r>
              <a:rPr lang="fr-FR" baseline="0" dirty="0" smtClean="0"/>
              <a:t> aussi de nos jours d’employer</a:t>
            </a:r>
            <a:endParaRPr lang="fr-FR" dirty="0"/>
          </a:p>
        </p:txBody>
      </p:sp>
      <p:sp>
        <p:nvSpPr>
          <p:cNvPr id="4" name="Slide Number Placeholder 3"/>
          <p:cNvSpPr>
            <a:spLocks noGrp="1"/>
          </p:cNvSpPr>
          <p:nvPr>
            <p:ph type="sldNum" sz="quarter" idx="5"/>
          </p:nvPr>
        </p:nvSpPr>
        <p:spPr/>
        <p:txBody>
          <a:bodyPr/>
          <a:lstStyle/>
          <a:p>
            <a:fld id="{C81E38C0-8879-4823-A7DC-04D26E860F36}" type="slidenum">
              <a:rPr lang="fr-FR" smtClean="0"/>
              <a:t>9</a:t>
            </a:fld>
            <a:endParaRPr lang="fr-FR"/>
          </a:p>
        </p:txBody>
      </p:sp>
      <p:sp>
        <p:nvSpPr>
          <p:cNvPr id="5" name="Date Placeholder 4">
            <a:extLst>
              <a:ext uri="{FF2B5EF4-FFF2-40B4-BE49-F238E27FC236}">
                <a16:creationId xmlns:a16="http://schemas.microsoft.com/office/drawing/2014/main" id="{E827CADC-4A5D-4A6C-9C3C-515B123892C3}"/>
              </a:ext>
            </a:extLst>
          </p:cNvPr>
          <p:cNvSpPr>
            <a:spLocks noGrp="1"/>
          </p:cNvSpPr>
          <p:nvPr>
            <p:ph type="dt" idx="1"/>
          </p:nvPr>
        </p:nvSpPr>
        <p:spPr/>
        <p:txBody>
          <a:bodyPr/>
          <a:lstStyle/>
          <a:p>
            <a:fld id="{37B8C232-AE0E-4EA1-90A7-DD4CCB0AD49A}" type="datetime1">
              <a:rPr lang="fr-FR" smtClean="0"/>
              <a:t>21/12/2018</a:t>
            </a:fld>
            <a:endParaRPr lang="fr-FR"/>
          </a:p>
        </p:txBody>
      </p:sp>
      <p:sp>
        <p:nvSpPr>
          <p:cNvPr id="6" name="Footer Placeholder 5">
            <a:extLst>
              <a:ext uri="{FF2B5EF4-FFF2-40B4-BE49-F238E27FC236}">
                <a16:creationId xmlns:a16="http://schemas.microsoft.com/office/drawing/2014/main" id="{A58937DA-344D-4603-AE14-38AC1BFC3189}"/>
              </a:ext>
            </a:extLst>
          </p:cNvPr>
          <p:cNvSpPr>
            <a:spLocks noGrp="1"/>
          </p:cNvSpPr>
          <p:nvPr>
            <p:ph type="ftr" sz="quarter" idx="4"/>
          </p:nvPr>
        </p:nvSpPr>
        <p:spPr/>
        <p:txBody>
          <a:bodyPr/>
          <a:lstStyle/>
          <a:p>
            <a:r>
              <a:rPr lang="fr-FR"/>
              <a:t>ENSP- Présenté par : ABOU LOUME GAUTIER</a:t>
            </a:r>
          </a:p>
        </p:txBody>
      </p:sp>
    </p:spTree>
    <p:extLst>
      <p:ext uri="{BB962C8B-B14F-4D97-AF65-F5344CB8AC3E}">
        <p14:creationId xmlns:p14="http://schemas.microsoft.com/office/powerpoint/2010/main" val="1235307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F78E1B-B410-40FF-A7FF-8FC281A63177}" type="datetime1">
              <a:rPr lang="fr-FR" smtClean="0"/>
              <a:t>21/12/2018</a:t>
            </a:fld>
            <a:endParaRPr lang="en-US" dirty="0"/>
          </a:p>
        </p:txBody>
      </p:sp>
      <p:sp>
        <p:nvSpPr>
          <p:cNvPr id="5" name="Footer Placeholder 4"/>
          <p:cNvSpPr>
            <a:spLocks noGrp="1"/>
          </p:cNvSpPr>
          <p:nvPr>
            <p:ph type="ftr" sz="quarter" idx="11"/>
          </p:nvPr>
        </p:nvSpPr>
        <p:spPr/>
        <p:txBody>
          <a:bodyPr/>
          <a:lstStyle/>
          <a:p>
            <a:r>
              <a:rPr lang="fr-FR"/>
              <a:t>ENSP - Présenté par : ABOU LOUME Gautier</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491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E2419D-FB81-406F-AD66-F436AB08278F}" type="datetime1">
              <a:rPr lang="fr-FR" smtClean="0"/>
              <a:t>21/12/2018</a:t>
            </a:fld>
            <a:endParaRPr lang="en-US" dirty="0"/>
          </a:p>
        </p:txBody>
      </p:sp>
      <p:sp>
        <p:nvSpPr>
          <p:cNvPr id="5" name="Footer Placeholder 4"/>
          <p:cNvSpPr>
            <a:spLocks noGrp="1"/>
          </p:cNvSpPr>
          <p:nvPr>
            <p:ph type="ftr" sz="quarter" idx="11"/>
          </p:nvPr>
        </p:nvSpPr>
        <p:spPr/>
        <p:txBody>
          <a:bodyPr/>
          <a:lstStyle/>
          <a:p>
            <a:r>
              <a:rPr lang="fr-FR"/>
              <a:t>ENSP - Présenté par : ABOU LOUME Gautier</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41192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4781"/>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14779"/>
            <a:ext cx="5800725" cy="5757420"/>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4784AC-E710-450F-840B-F964385002CD}" type="datetime1">
              <a:rPr lang="fr-FR" smtClean="0"/>
              <a:t>21/12/2018</a:t>
            </a:fld>
            <a:endParaRPr lang="en-US" dirty="0"/>
          </a:p>
        </p:txBody>
      </p:sp>
      <p:sp>
        <p:nvSpPr>
          <p:cNvPr id="5" name="Footer Placeholder 4"/>
          <p:cNvSpPr>
            <a:spLocks noGrp="1"/>
          </p:cNvSpPr>
          <p:nvPr>
            <p:ph type="ftr" sz="quarter" idx="11"/>
          </p:nvPr>
        </p:nvSpPr>
        <p:spPr/>
        <p:txBody>
          <a:bodyPr/>
          <a:lstStyle/>
          <a:p>
            <a:r>
              <a:rPr lang="fr-FR"/>
              <a:t>ENSP - Présenté par : ABOU LOUME Gautier</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152262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B4FBDF-585A-4C37-A8E3-1DF5B6636169}" type="datetime1">
              <a:rPr lang="fr-FR" smtClean="0"/>
              <a:t>21/12/2018</a:t>
            </a:fld>
            <a:endParaRPr lang="en-US" dirty="0"/>
          </a:p>
        </p:txBody>
      </p:sp>
      <p:sp>
        <p:nvSpPr>
          <p:cNvPr id="5" name="Footer Placeholder 4"/>
          <p:cNvSpPr>
            <a:spLocks noGrp="1"/>
          </p:cNvSpPr>
          <p:nvPr>
            <p:ph type="ftr" sz="quarter" idx="11"/>
          </p:nvPr>
        </p:nvSpPr>
        <p:spPr/>
        <p:txBody>
          <a:bodyPr/>
          <a:lstStyle/>
          <a:p>
            <a:r>
              <a:rPr lang="fr-FR"/>
              <a:t>ENSP - Présenté par : ABOU LOUME Gautier</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958703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DEE670-F606-4D6B-A83F-784813387F30}" type="datetime1">
              <a:rPr lang="fr-FR" smtClean="0"/>
              <a:t>21/12/2018</a:t>
            </a:fld>
            <a:endParaRPr lang="en-US" dirty="0"/>
          </a:p>
        </p:txBody>
      </p:sp>
      <p:sp>
        <p:nvSpPr>
          <p:cNvPr id="5" name="Footer Placeholder 4"/>
          <p:cNvSpPr>
            <a:spLocks noGrp="1"/>
          </p:cNvSpPr>
          <p:nvPr>
            <p:ph type="ftr" sz="quarter" idx="11"/>
          </p:nvPr>
        </p:nvSpPr>
        <p:spPr/>
        <p:txBody>
          <a:bodyPr/>
          <a:lstStyle/>
          <a:p>
            <a:r>
              <a:rPr lang="fr-FR"/>
              <a:t>ENSP - Présenté par : ABOU LOUME Gautier</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455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8"/>
            <a:ext cx="370332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B3F654-23EE-4FFE-A4FD-21F04BF91105}" type="datetime1">
              <a:rPr lang="fr-FR" smtClean="0"/>
              <a:t>21/12/2018</a:t>
            </a:fld>
            <a:endParaRPr lang="en-US" dirty="0"/>
          </a:p>
        </p:txBody>
      </p:sp>
      <p:sp>
        <p:nvSpPr>
          <p:cNvPr id="6" name="Footer Placeholder 5"/>
          <p:cNvSpPr>
            <a:spLocks noGrp="1"/>
          </p:cNvSpPr>
          <p:nvPr>
            <p:ph type="ftr" sz="quarter" idx="11"/>
          </p:nvPr>
        </p:nvSpPr>
        <p:spPr/>
        <p:txBody>
          <a:bodyPr/>
          <a:lstStyle/>
          <a:p>
            <a:r>
              <a:rPr lang="fr-FR"/>
              <a:t>ENSP - Présenté par : ABOU LOUME Gautier</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858289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220E44-5B79-4BAB-BD79-CA1704AA88B5}" type="datetime1">
              <a:rPr lang="fr-FR" smtClean="0"/>
              <a:t>21/12/2018</a:t>
            </a:fld>
            <a:endParaRPr lang="en-US" dirty="0"/>
          </a:p>
        </p:txBody>
      </p:sp>
      <p:sp>
        <p:nvSpPr>
          <p:cNvPr id="8" name="Footer Placeholder 7"/>
          <p:cNvSpPr>
            <a:spLocks noGrp="1"/>
          </p:cNvSpPr>
          <p:nvPr>
            <p:ph type="ftr" sz="quarter" idx="11"/>
          </p:nvPr>
        </p:nvSpPr>
        <p:spPr/>
        <p:txBody>
          <a:bodyPr/>
          <a:lstStyle/>
          <a:p>
            <a:r>
              <a:rPr lang="fr-FR"/>
              <a:t>ENSP - Présenté par : ABOU LOUME Gautier</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511467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86DA38-126A-4475-9688-1E744B739239}" type="datetime1">
              <a:rPr lang="fr-FR" smtClean="0"/>
              <a:t>21/12/2018</a:t>
            </a:fld>
            <a:endParaRPr lang="en-US" dirty="0"/>
          </a:p>
        </p:txBody>
      </p:sp>
      <p:sp>
        <p:nvSpPr>
          <p:cNvPr id="4" name="Footer Placeholder 3"/>
          <p:cNvSpPr>
            <a:spLocks noGrp="1"/>
          </p:cNvSpPr>
          <p:nvPr>
            <p:ph type="ftr" sz="quarter" idx="11"/>
          </p:nvPr>
        </p:nvSpPr>
        <p:spPr/>
        <p:txBody>
          <a:bodyPr/>
          <a:lstStyle/>
          <a:p>
            <a:r>
              <a:rPr lang="fr-FR"/>
              <a:t>ENSP - Présenté par : ABOU LOUME Gautier</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062383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3"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570F48C-6F93-4D35-9A88-FF32DA36EB79}" type="datetime1">
              <a:rPr lang="fr-FR" smtClean="0"/>
              <a:t>21/12/2018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fr-FR"/>
              <a:t>ENSP - Présenté par : ABOU LOUME Gautier</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770835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731520"/>
            <a:ext cx="5009393"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49135" y="6459788"/>
            <a:ext cx="1963883" cy="365125"/>
          </a:xfrm>
        </p:spPr>
        <p:txBody>
          <a:bodyPr/>
          <a:lstStyle>
            <a:lvl1pPr algn="l">
              <a:defRPr/>
            </a:lvl1pPr>
          </a:lstStyle>
          <a:p>
            <a:fld id="{DCA35158-A59E-438F-BF70-45E93DACC588}" type="datetime1">
              <a:rPr lang="fr-FR" smtClean="0"/>
              <a:t>21/12/2018</a:t>
            </a:fld>
            <a:endParaRPr lang="en-US" dirty="0"/>
          </a:p>
        </p:txBody>
      </p:sp>
      <p:sp>
        <p:nvSpPr>
          <p:cNvPr id="6" name="Footer Placeholder 5"/>
          <p:cNvSpPr>
            <a:spLocks noGrp="1"/>
          </p:cNvSpPr>
          <p:nvPr>
            <p:ph type="ftr" sz="quarter" idx="11"/>
          </p:nvPr>
        </p:nvSpPr>
        <p:spPr>
          <a:xfrm>
            <a:off x="3600450" y="6459788"/>
            <a:ext cx="3486150" cy="365125"/>
          </a:xfrm>
        </p:spPr>
        <p:txBody>
          <a:bodyPr/>
          <a:lstStyle>
            <a:lvl1pPr algn="l">
              <a:defRPr>
                <a:solidFill>
                  <a:schemeClr val="tx2"/>
                </a:solidFill>
              </a:defRPr>
            </a:lvl1pPr>
          </a:lstStyle>
          <a:p>
            <a:r>
              <a:rPr lang="fr-FR"/>
              <a:t>ENSP - Présenté par : ABOU LOUME Gautier</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294907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3"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3"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C20BD75-8B38-43F6-A1D2-4A4B1652FD2B}" type="datetime1">
              <a:rPr lang="fr-FR" smtClean="0"/>
              <a:t>21/12/2018</a:t>
            </a:fld>
            <a:endParaRPr lang="en-US" dirty="0"/>
          </a:p>
        </p:txBody>
      </p:sp>
      <p:sp>
        <p:nvSpPr>
          <p:cNvPr id="6" name="Footer Placeholder 5"/>
          <p:cNvSpPr>
            <a:spLocks noGrp="1"/>
          </p:cNvSpPr>
          <p:nvPr>
            <p:ph type="ftr" sz="quarter" idx="11"/>
          </p:nvPr>
        </p:nvSpPr>
        <p:spPr/>
        <p:txBody>
          <a:bodyPr/>
          <a:lstStyle/>
          <a:p>
            <a:r>
              <a:rPr lang="fr-FR"/>
              <a:t>ENSP - Présenté par : ABOU LOUME Gautier</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64492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7"/>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6"/>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6459788"/>
            <a:ext cx="1854203" cy="365125"/>
          </a:xfrm>
          <a:prstGeom prst="rect">
            <a:avLst/>
          </a:prstGeom>
        </p:spPr>
        <p:txBody>
          <a:bodyPr vert="horz" lIns="91440" tIns="45720" rIns="91440" bIns="45720" rtlCol="0" anchor="ctr"/>
          <a:lstStyle>
            <a:lvl1pPr algn="l">
              <a:defRPr sz="900">
                <a:solidFill>
                  <a:srgbClr val="FFFFFF"/>
                </a:solidFill>
              </a:defRPr>
            </a:lvl1pPr>
          </a:lstStyle>
          <a:p>
            <a:fld id="{98CDE3B9-E2D5-488D-ACF4-9613FE854422}" type="datetime1">
              <a:rPr lang="fr-FR" smtClean="0"/>
              <a:t>21/12/2018</a:t>
            </a:fld>
            <a:endParaRPr lang="en-US" dirty="0"/>
          </a:p>
        </p:txBody>
      </p:sp>
      <p:sp>
        <p:nvSpPr>
          <p:cNvPr id="5" name="Footer Placeholder 4"/>
          <p:cNvSpPr>
            <a:spLocks noGrp="1"/>
          </p:cNvSpPr>
          <p:nvPr>
            <p:ph type="ftr" sz="quarter" idx="3"/>
          </p:nvPr>
        </p:nvSpPr>
        <p:spPr>
          <a:xfrm>
            <a:off x="2764640" y="6459788"/>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r-FR"/>
              <a:t>ENSP - Présenté par : ABOU LOUME Gautier</a:t>
            </a:r>
            <a:endParaRPr lang="en-US" dirty="0"/>
          </a:p>
        </p:txBody>
      </p:sp>
      <p:sp>
        <p:nvSpPr>
          <p:cNvPr id="6" name="Slide Number Placeholder 5"/>
          <p:cNvSpPr>
            <a:spLocks noGrp="1"/>
          </p:cNvSpPr>
          <p:nvPr>
            <p:ph type="sldNum" sz="quarter" idx="4"/>
          </p:nvPr>
        </p:nvSpPr>
        <p:spPr>
          <a:xfrm>
            <a:off x="7425345" y="6459788"/>
            <a:ext cx="984019"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‹N°›</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131466"/>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8.wmf"/><Relationship Id="rId3" Type="http://schemas.openxmlformats.org/officeDocument/2006/relationships/notesSlide" Target="../notesSlides/notesSlide18.xml"/><Relationship Id="rId7" Type="http://schemas.openxmlformats.org/officeDocument/2006/relationships/image" Target="../media/image25.wmf"/><Relationship Id="rId12"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7.wmf"/><Relationship Id="rId5" Type="http://schemas.openxmlformats.org/officeDocument/2006/relationships/image" Target="../media/image24.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6.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22.xml"/><Relationship Id="rId7" Type="http://schemas.openxmlformats.org/officeDocument/2006/relationships/image" Target="../media/image34.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7.bin"/><Relationship Id="rId11" Type="http://schemas.openxmlformats.org/officeDocument/2006/relationships/image" Target="../media/image36.wmf"/><Relationship Id="rId5" Type="http://schemas.openxmlformats.org/officeDocument/2006/relationships/image" Target="../media/image33.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35.wmf"/></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g"/><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6.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6604784" y="463639"/>
            <a:ext cx="2075583" cy="369332"/>
          </a:xfrm>
          <a:prstGeom prst="rect">
            <a:avLst/>
          </a:prstGeom>
          <a:noFill/>
        </p:spPr>
        <p:txBody>
          <a:bodyPr wrap="square" rtlCol="0">
            <a:spAutoFit/>
          </a:bodyPr>
          <a:lstStyle/>
          <a:p>
            <a:endParaRPr lang="fr-FR" dirty="0"/>
          </a:p>
        </p:txBody>
      </p:sp>
      <p:sp>
        <p:nvSpPr>
          <p:cNvPr id="14" name="Freeform: Shape 20">
            <a:extLst>
              <a:ext uri="{FF2B5EF4-FFF2-40B4-BE49-F238E27FC236}">
                <a16:creationId xmlns:a16="http://schemas.microsoft.com/office/drawing/2014/main" id="{12B4E512-B72E-423C-86CD-7B2E215E992D}"/>
              </a:ext>
            </a:extLst>
          </p:cNvPr>
          <p:cNvSpPr/>
          <p:nvPr/>
        </p:nvSpPr>
        <p:spPr>
          <a:xfrm flipH="1" flipV="1">
            <a:off x="6824931" y="1428754"/>
            <a:ext cx="2293957" cy="5429251"/>
          </a:xfrm>
          <a:custGeom>
            <a:avLst/>
            <a:gdLst>
              <a:gd name="connsiteX0" fmla="*/ 0 w 2834483"/>
              <a:gd name="connsiteY0" fmla="*/ 0 h 5088194"/>
              <a:gd name="connsiteX1" fmla="*/ 982532 w 2834483"/>
              <a:gd name="connsiteY1" fmla="*/ 0 h 5088194"/>
              <a:gd name="connsiteX2" fmla="*/ 2834483 w 2834483"/>
              <a:gd name="connsiteY2" fmla="*/ 5088194 h 5088194"/>
              <a:gd name="connsiteX3" fmla="*/ 0 w 2834483"/>
              <a:gd name="connsiteY3" fmla="*/ 5088194 h 5088194"/>
            </a:gdLst>
            <a:ahLst/>
            <a:cxnLst>
              <a:cxn ang="0">
                <a:pos x="connsiteX0" y="connsiteY0"/>
              </a:cxn>
              <a:cxn ang="0">
                <a:pos x="connsiteX1" y="connsiteY1"/>
              </a:cxn>
              <a:cxn ang="0">
                <a:pos x="connsiteX2" y="connsiteY2"/>
              </a:cxn>
              <a:cxn ang="0">
                <a:pos x="connsiteX3" y="connsiteY3"/>
              </a:cxn>
            </a:cxnLst>
            <a:rect l="l" t="t" r="r" b="b"/>
            <a:pathLst>
              <a:path w="2834483" h="5088194">
                <a:moveTo>
                  <a:pt x="0" y="0"/>
                </a:moveTo>
                <a:lnTo>
                  <a:pt x="982532" y="0"/>
                </a:lnTo>
                <a:lnTo>
                  <a:pt x="2834483" y="5088194"/>
                </a:lnTo>
                <a:lnTo>
                  <a:pt x="0" y="5088194"/>
                </a:lnTo>
                <a:close/>
              </a:path>
            </a:pathLst>
          </a:custGeom>
          <a:gradFill flip="none" rotWithShape="1">
            <a:gsLst>
              <a:gs pos="13000">
                <a:srgbClr val="1C0D02"/>
              </a:gs>
              <a:gs pos="61000">
                <a:srgbClr val="660033"/>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Freeform: Shape 9">
            <a:extLst>
              <a:ext uri="{FF2B5EF4-FFF2-40B4-BE49-F238E27FC236}">
                <a16:creationId xmlns:a16="http://schemas.microsoft.com/office/drawing/2014/main" id="{3743C87F-99A0-45CB-A9D9-6B190914D3F2}"/>
              </a:ext>
            </a:extLst>
          </p:cNvPr>
          <p:cNvSpPr/>
          <p:nvPr/>
        </p:nvSpPr>
        <p:spPr>
          <a:xfrm>
            <a:off x="6" y="1769810"/>
            <a:ext cx="1771099" cy="5088195"/>
          </a:xfrm>
          <a:custGeom>
            <a:avLst/>
            <a:gdLst>
              <a:gd name="connsiteX0" fmla="*/ 0 w 2834483"/>
              <a:gd name="connsiteY0" fmla="*/ 0 h 5088194"/>
              <a:gd name="connsiteX1" fmla="*/ 982532 w 2834483"/>
              <a:gd name="connsiteY1" fmla="*/ 0 h 5088194"/>
              <a:gd name="connsiteX2" fmla="*/ 2834483 w 2834483"/>
              <a:gd name="connsiteY2" fmla="*/ 5088194 h 5088194"/>
              <a:gd name="connsiteX3" fmla="*/ 0 w 2834483"/>
              <a:gd name="connsiteY3" fmla="*/ 5088194 h 5088194"/>
            </a:gdLst>
            <a:ahLst/>
            <a:cxnLst>
              <a:cxn ang="0">
                <a:pos x="connsiteX0" y="connsiteY0"/>
              </a:cxn>
              <a:cxn ang="0">
                <a:pos x="connsiteX1" y="connsiteY1"/>
              </a:cxn>
              <a:cxn ang="0">
                <a:pos x="connsiteX2" y="connsiteY2"/>
              </a:cxn>
              <a:cxn ang="0">
                <a:pos x="connsiteX3" y="connsiteY3"/>
              </a:cxn>
            </a:cxnLst>
            <a:rect l="l" t="t" r="r" b="b"/>
            <a:pathLst>
              <a:path w="2834483" h="5088194">
                <a:moveTo>
                  <a:pt x="0" y="0"/>
                </a:moveTo>
                <a:lnTo>
                  <a:pt x="982532" y="0"/>
                </a:lnTo>
                <a:lnTo>
                  <a:pt x="2834483" y="5088194"/>
                </a:lnTo>
                <a:lnTo>
                  <a:pt x="0" y="5088194"/>
                </a:lnTo>
                <a:close/>
              </a:path>
            </a:pathLst>
          </a:custGeom>
          <a:gradFill>
            <a:gsLst>
              <a:gs pos="0">
                <a:schemeClr val="tx2">
                  <a:lumMod val="50000"/>
                  <a:alpha val="69000"/>
                </a:schemeClr>
              </a:gs>
              <a:gs pos="100000">
                <a:srgbClr val="12161C">
                  <a:alpha val="92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Image 18"/>
          <p:cNvPicPr/>
          <p:nvPr/>
        </p:nvPicPr>
        <p:blipFill>
          <a:blip r:embed="rId3"/>
          <a:stretch>
            <a:fillRect/>
          </a:stretch>
        </p:blipFill>
        <p:spPr>
          <a:xfrm>
            <a:off x="7426502" y="1428754"/>
            <a:ext cx="1686023" cy="2288283"/>
          </a:xfrm>
          <a:prstGeom prst="rect">
            <a:avLst/>
          </a:prstGeom>
        </p:spPr>
      </p:pic>
      <p:sp>
        <p:nvSpPr>
          <p:cNvPr id="20" name="ZoneTexte 19"/>
          <p:cNvSpPr txBox="1"/>
          <p:nvPr/>
        </p:nvSpPr>
        <p:spPr>
          <a:xfrm>
            <a:off x="0" y="324062"/>
            <a:ext cx="2592288" cy="36933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Promotion 2016-2018</a:t>
            </a:r>
          </a:p>
        </p:txBody>
      </p:sp>
      <p:sp>
        <p:nvSpPr>
          <p:cNvPr id="21" name="ZoneTexte 20"/>
          <p:cNvSpPr txBox="1"/>
          <p:nvPr/>
        </p:nvSpPr>
        <p:spPr>
          <a:xfrm>
            <a:off x="5552416" y="95571"/>
            <a:ext cx="3591584" cy="523220"/>
          </a:xfrm>
          <a:prstGeom prst="rect">
            <a:avLst/>
          </a:prstGeom>
          <a:noFill/>
        </p:spPr>
        <p:txBody>
          <a:bodyPr wrap="square" rtlCol="0">
            <a:spAutoFit/>
          </a:bodyPr>
          <a:lstStyle/>
          <a:p>
            <a:r>
              <a:rPr lang="fr-FR" sz="2800" b="1" i="1" dirty="0">
                <a:solidFill>
                  <a:schemeClr val="accent1"/>
                </a:solidFill>
                <a:latin typeface="Arial" panose="020B0604020202020204" pitchFamily="34" charset="0"/>
                <a:cs typeface="Arial" panose="020B0604020202020204" pitchFamily="34" charset="0"/>
              </a:rPr>
              <a:t>TSOUAPI </a:t>
            </a:r>
            <a:r>
              <a:rPr lang="fr-FR" sz="2800" b="1" i="1" dirty="0" err="1">
                <a:solidFill>
                  <a:schemeClr val="accent1"/>
                </a:solidFill>
                <a:latin typeface="Arial" panose="020B0604020202020204" pitchFamily="34" charset="0"/>
                <a:cs typeface="Arial" panose="020B0604020202020204" pitchFamily="34" charset="0"/>
              </a:rPr>
              <a:t>Rigobert</a:t>
            </a:r>
            <a:endParaRPr lang="fr-FR" sz="2800" b="1" i="1" dirty="0">
              <a:solidFill>
                <a:schemeClr val="accent1"/>
              </a:solidFill>
              <a:latin typeface="Arial" panose="020B0604020202020204" pitchFamily="34" charset="0"/>
              <a:cs typeface="Arial" panose="020B0604020202020204" pitchFamily="34" charset="0"/>
            </a:endParaRPr>
          </a:p>
        </p:txBody>
      </p:sp>
      <p:sp>
        <p:nvSpPr>
          <p:cNvPr id="22" name="ZoneTexte 21"/>
          <p:cNvSpPr txBox="1"/>
          <p:nvPr/>
        </p:nvSpPr>
        <p:spPr>
          <a:xfrm>
            <a:off x="859779" y="1165946"/>
            <a:ext cx="5760640" cy="461665"/>
          </a:xfrm>
          <a:prstGeom prst="rect">
            <a:avLst/>
          </a:prstGeom>
          <a:noFill/>
        </p:spPr>
        <p:txBody>
          <a:bodyPr wrap="square" rtlCol="0">
            <a:spAutoFit/>
          </a:bodyPr>
          <a:lstStyle/>
          <a:p>
            <a:r>
              <a:rPr lang="fr-FR" sz="2400" b="1" dirty="0">
                <a:solidFill>
                  <a:schemeClr val="accent5">
                    <a:lumMod val="75000"/>
                  </a:schemeClr>
                </a:solidFill>
              </a:rPr>
              <a:t>SOYEZ LES BIENVENUS À SUP’PTIC </a:t>
            </a:r>
          </a:p>
        </p:txBody>
      </p:sp>
      <p:sp>
        <p:nvSpPr>
          <p:cNvPr id="23" name="ZoneTexte 22"/>
          <p:cNvSpPr txBox="1"/>
          <p:nvPr/>
        </p:nvSpPr>
        <p:spPr>
          <a:xfrm>
            <a:off x="1626080" y="2000343"/>
            <a:ext cx="4502635"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Ecole Nationale Supérieure des Postes, Télécommunications et des  Technologies</a:t>
            </a:r>
          </a:p>
          <a:p>
            <a:pPr algn="just"/>
            <a:r>
              <a:rPr lang="fr-FR" dirty="0">
                <a:latin typeface="Arial" panose="020B0604020202020204" pitchFamily="34" charset="0"/>
                <a:cs typeface="Arial" panose="020B0604020202020204" pitchFamily="34" charset="0"/>
              </a:rPr>
              <a:t> de l’Information et de la Communication</a:t>
            </a:r>
          </a:p>
        </p:txBody>
      </p:sp>
      <p:sp>
        <p:nvSpPr>
          <p:cNvPr id="24" name="ZoneTexte 23"/>
          <p:cNvSpPr txBox="1"/>
          <p:nvPr/>
        </p:nvSpPr>
        <p:spPr>
          <a:xfrm>
            <a:off x="1023696" y="3213685"/>
            <a:ext cx="6276011" cy="461665"/>
          </a:xfrm>
          <a:prstGeom prst="rect">
            <a:avLst/>
          </a:prstGeom>
          <a:noFill/>
        </p:spPr>
        <p:txBody>
          <a:bodyPr wrap="square" rtlCol="0">
            <a:spAutoFit/>
          </a:bodyPr>
          <a:lstStyle/>
          <a:p>
            <a:r>
              <a:rPr lang="fr-FR" sz="2400" b="1" dirty="0">
                <a:solidFill>
                  <a:srgbClr val="00B0F0"/>
                </a:solidFill>
                <a:latin typeface="Arial" panose="020B0604020202020204" pitchFamily="34" charset="0"/>
                <a:cs typeface="Arial" panose="020B0604020202020204" pitchFamily="34" charset="0"/>
              </a:rPr>
              <a:t>Soutenance du mémoire de fin d’études</a:t>
            </a:r>
          </a:p>
        </p:txBody>
      </p:sp>
      <p:sp>
        <p:nvSpPr>
          <p:cNvPr id="25" name="ZoneTexte 24"/>
          <p:cNvSpPr txBox="1"/>
          <p:nvPr/>
        </p:nvSpPr>
        <p:spPr>
          <a:xfrm>
            <a:off x="1920907" y="4414862"/>
            <a:ext cx="4777224" cy="646331"/>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En vue de l’obtention du diplôme d’Ingénieur des Télécommunications</a:t>
            </a:r>
          </a:p>
        </p:txBody>
      </p:sp>
      <p:sp>
        <p:nvSpPr>
          <p:cNvPr id="26" name="ZoneTexte 25"/>
          <p:cNvSpPr txBox="1"/>
          <p:nvPr/>
        </p:nvSpPr>
        <p:spPr>
          <a:xfrm>
            <a:off x="2333752" y="5737487"/>
            <a:ext cx="4320480"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Option: Services et Réseaux Mobiles</a:t>
            </a:r>
          </a:p>
        </p:txBody>
      </p:sp>
      <p:pic>
        <p:nvPicPr>
          <p:cNvPr id="28" name="Picture 2" descr="F:\camtel_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 y="4871954"/>
            <a:ext cx="1332855" cy="197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7468005"/>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60087" y="62283"/>
            <a:ext cx="8378053" cy="769441"/>
          </a:xfrm>
          <a:prstGeom prst="rect">
            <a:avLst/>
          </a:prstGeom>
          <a:solidFill>
            <a:schemeClr val="accent1"/>
          </a:solidFill>
          <a:ln>
            <a:solidFill>
              <a:schemeClr val="accent1"/>
            </a:solidFill>
          </a:ln>
        </p:spPr>
        <p:txBody>
          <a:bodyPr wrap="square" rtlCol="0">
            <a:spAutoFit/>
          </a:bodyPr>
          <a:lstStyle/>
          <a:p>
            <a:pPr algn="ctr"/>
            <a:r>
              <a:rPr lang="fr-FR" sz="4400" b="1" dirty="0">
                <a:latin typeface="Times New Roman" panose="02020603050405020304" pitchFamily="18" charset="0"/>
                <a:cs typeface="Times New Roman" panose="02020603050405020304" pitchFamily="18" charset="0"/>
              </a:rPr>
              <a:t>PROBLEMATIQUE(2/2)</a:t>
            </a:r>
            <a:endParaRPr lang="en-US" sz="4400" b="1"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CFF0CECD-DC36-4288-BB73-7647C2DBCFF1}"/>
              </a:ext>
            </a:extLst>
          </p:cNvPr>
          <p:cNvSpPr>
            <a:spLocks noGrp="1"/>
          </p:cNvSpPr>
          <p:nvPr>
            <p:ph type="sldNum" sz="quarter" idx="12"/>
          </p:nvPr>
        </p:nvSpPr>
        <p:spPr/>
        <p:txBody>
          <a:bodyPr/>
          <a:lstStyle/>
          <a:p>
            <a:r>
              <a:rPr lang="en-US" sz="3200" dirty="0"/>
              <a:t>6</a:t>
            </a:r>
          </a:p>
        </p:txBody>
      </p:sp>
      <p:sp>
        <p:nvSpPr>
          <p:cNvPr id="14" name="Ellipse 13"/>
          <p:cNvSpPr/>
          <p:nvPr/>
        </p:nvSpPr>
        <p:spPr>
          <a:xfrm>
            <a:off x="161067" y="1112959"/>
            <a:ext cx="3837496" cy="4023481"/>
          </a:xfrm>
          <a:prstGeom prst="ellipse">
            <a:avLst/>
          </a:prstGeom>
          <a:gradFill flip="none" rotWithShape="1">
            <a:gsLst>
              <a:gs pos="0">
                <a:schemeClr val="bg1">
                  <a:lumMod val="65000"/>
                  <a:alpha val="47000"/>
                </a:schemeClr>
              </a:gs>
              <a:gs pos="43000">
                <a:schemeClr val="bg1">
                  <a:lumMod val="85000"/>
                  <a:alpha val="54000"/>
                </a:schemeClr>
              </a:gs>
              <a:gs pos="100000">
                <a:schemeClr val="bg1">
                  <a:lumMod val="95000"/>
                  <a:alpha val="54000"/>
                </a:schemeClr>
              </a:gs>
            </a:gsLst>
            <a:lin ang="13500000" scaled="1"/>
            <a:tileRect/>
          </a:gradFill>
          <a:ln w="38100">
            <a:gradFill>
              <a:gsLst>
                <a:gs pos="81000">
                  <a:schemeClr val="tx1"/>
                </a:gs>
                <a:gs pos="61000">
                  <a:schemeClr val="bg1"/>
                </a:gs>
                <a:gs pos="39000">
                  <a:schemeClr val="tx1"/>
                </a:gs>
                <a:gs pos="17000">
                  <a:schemeClr val="bg1"/>
                </a:gs>
                <a:gs pos="0">
                  <a:schemeClr val="tx1"/>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478444" y="1394646"/>
            <a:ext cx="3108371" cy="3324900"/>
          </a:xfrm>
          <a:prstGeom prst="ellipse">
            <a:avLst/>
          </a:prstGeom>
          <a:gradFill flip="none" rotWithShape="1">
            <a:gsLst>
              <a:gs pos="4000">
                <a:srgbClr val="0066CC"/>
              </a:gs>
              <a:gs pos="75000">
                <a:srgbClr val="0099FF"/>
              </a:gs>
              <a:gs pos="100000">
                <a:srgbClr val="0000FF">
                  <a:alpha val="53333"/>
                </a:srgbClr>
              </a:gs>
            </a:gsLst>
            <a:lin ang="135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rot="19396907">
            <a:off x="879867" y="1222693"/>
            <a:ext cx="876883" cy="548581"/>
          </a:xfrm>
          <a:prstGeom prst="ellipse">
            <a:avLst/>
          </a:prstGeom>
          <a:solidFill>
            <a:schemeClr val="bg1"/>
          </a:solidFill>
          <a:ln>
            <a:noFill/>
          </a:ln>
          <a:effectLst>
            <a:glow rad="101600">
              <a:schemeClr val="bg1">
                <a:alpha val="3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356471" y="5234415"/>
            <a:ext cx="3837496" cy="341717"/>
          </a:xfrm>
          <a:prstGeom prst="ellipse">
            <a:avLst/>
          </a:prstGeom>
          <a:gradFill flip="none" rotWithShape="1">
            <a:gsLst>
              <a:gs pos="20000">
                <a:schemeClr val="tx1"/>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4277436" y="2431863"/>
            <a:ext cx="4200041" cy="3476787"/>
          </a:xfrm>
          <a:prstGeom prst="ellipse">
            <a:avLst/>
          </a:prstGeom>
          <a:gradFill flip="none" rotWithShape="1">
            <a:gsLst>
              <a:gs pos="0">
                <a:schemeClr val="bg1">
                  <a:lumMod val="65000"/>
                  <a:alpha val="47000"/>
                </a:schemeClr>
              </a:gs>
              <a:gs pos="43000">
                <a:schemeClr val="bg1">
                  <a:lumMod val="85000"/>
                  <a:alpha val="54000"/>
                </a:schemeClr>
              </a:gs>
              <a:gs pos="100000">
                <a:schemeClr val="bg1">
                  <a:lumMod val="95000"/>
                  <a:alpha val="54000"/>
                </a:schemeClr>
              </a:gs>
            </a:gsLst>
            <a:lin ang="13500000" scaled="1"/>
            <a:tileRect/>
          </a:gradFill>
          <a:ln w="38100">
            <a:gradFill>
              <a:gsLst>
                <a:gs pos="81000">
                  <a:schemeClr val="tx1"/>
                </a:gs>
                <a:gs pos="61000">
                  <a:schemeClr val="bg1"/>
                </a:gs>
                <a:gs pos="39000">
                  <a:schemeClr val="tx1"/>
                </a:gs>
                <a:gs pos="17000">
                  <a:schemeClr val="bg1"/>
                </a:gs>
                <a:gs pos="0">
                  <a:schemeClr val="tx1"/>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4726349" y="2837344"/>
            <a:ext cx="3402033" cy="2683367"/>
          </a:xfrm>
          <a:prstGeom prst="ellipse">
            <a:avLst/>
          </a:prstGeom>
          <a:gradFill flip="none" rotWithShape="1">
            <a:gsLst>
              <a:gs pos="4000">
                <a:srgbClr val="0066CC"/>
              </a:gs>
              <a:gs pos="75000">
                <a:srgbClr val="0099FF"/>
              </a:gs>
              <a:gs pos="100000">
                <a:srgbClr val="0000FF">
                  <a:alpha val="53333"/>
                </a:srgbClr>
              </a:gs>
            </a:gsLst>
            <a:lin ang="135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rot="19396907">
            <a:off x="5480593" y="3108990"/>
            <a:ext cx="959725" cy="442733"/>
          </a:xfrm>
          <a:prstGeom prst="ellipse">
            <a:avLst/>
          </a:prstGeom>
          <a:solidFill>
            <a:schemeClr val="bg1"/>
          </a:solidFill>
          <a:ln>
            <a:noFill/>
          </a:ln>
          <a:effectLst>
            <a:glow rad="101600">
              <a:schemeClr val="bg1">
                <a:alpha val="3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p:cNvSpPr/>
          <p:nvPr/>
        </p:nvSpPr>
        <p:spPr>
          <a:xfrm>
            <a:off x="4277436" y="5902123"/>
            <a:ext cx="4200041" cy="295285"/>
          </a:xfrm>
          <a:prstGeom prst="ellipse">
            <a:avLst/>
          </a:prstGeom>
          <a:gradFill flip="none" rotWithShape="1">
            <a:gsLst>
              <a:gs pos="20000">
                <a:schemeClr val="tx1"/>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4951988" y="3394191"/>
            <a:ext cx="3050937" cy="1569660"/>
          </a:xfrm>
          <a:prstGeom prst="rect">
            <a:avLst/>
          </a:prstGeom>
          <a:noFill/>
        </p:spPr>
        <p:txBody>
          <a:bodyPr wrap="square" rtlCol="0">
            <a:spAutoFit/>
          </a:bodyPr>
          <a:lstStyle/>
          <a:p>
            <a:r>
              <a:rPr lang="fr-FR" sz="2400" dirty="0">
                <a:latin typeface="Times New Roman" pitchFamily="18" charset="0"/>
                <a:cs typeface="Times New Roman" pitchFamily="18" charset="0"/>
              </a:rPr>
              <a:t>Proposition d’une Architecture hybride et flexible pour l’accueil des nouveaux réseaux</a:t>
            </a:r>
            <a:endParaRPr lang="fr-FR" sz="2400" dirty="0">
              <a:solidFill>
                <a:schemeClr val="bg1"/>
              </a:solidFill>
              <a:latin typeface="Constantia" panose="02030602050306030303" pitchFamily="18" charset="0"/>
            </a:endParaRPr>
          </a:p>
        </p:txBody>
      </p:sp>
      <p:sp>
        <p:nvSpPr>
          <p:cNvPr id="23" name="ZoneTexte 22"/>
          <p:cNvSpPr txBox="1"/>
          <p:nvPr/>
        </p:nvSpPr>
        <p:spPr>
          <a:xfrm>
            <a:off x="503137" y="2272266"/>
            <a:ext cx="3190687" cy="1569660"/>
          </a:xfrm>
          <a:prstGeom prst="rect">
            <a:avLst/>
          </a:prstGeom>
          <a:noFill/>
        </p:spPr>
        <p:txBody>
          <a:bodyPr wrap="square" rtlCol="0">
            <a:spAutoFit/>
          </a:bodyPr>
          <a:lstStyle/>
          <a:p>
            <a:r>
              <a:rPr lang="fr-FR" sz="2400" dirty="0">
                <a:latin typeface="Times New Roman" pitchFamily="18" charset="0"/>
                <a:cs typeface="Times New Roman" pitchFamily="18" charset="0"/>
              </a:rPr>
              <a:t>Mettre en place un outil de dimensionnement en capacité de la LTE-A et du C-RAN</a:t>
            </a:r>
            <a:endParaRPr lang="fr-FR" sz="2400" dirty="0">
              <a:solidFill>
                <a:schemeClr val="bg1"/>
              </a:solidFill>
              <a:latin typeface="Constantia" panose="02030602050306030303" pitchFamily="18" charset="0"/>
            </a:endParaRPr>
          </a:p>
        </p:txBody>
      </p:sp>
      <p:grpSp>
        <p:nvGrpSpPr>
          <p:cNvPr id="24" name="Groupe 23"/>
          <p:cNvGrpSpPr/>
          <p:nvPr/>
        </p:nvGrpSpPr>
        <p:grpSpPr>
          <a:xfrm>
            <a:off x="2112618" y="1950049"/>
            <a:ext cx="3669767" cy="3414944"/>
            <a:chOff x="2909940" y="3626018"/>
            <a:chExt cx="3340768" cy="3688681"/>
          </a:xfrm>
        </p:grpSpPr>
        <p:grpSp>
          <p:nvGrpSpPr>
            <p:cNvPr id="25" name="Groupe 24"/>
            <p:cNvGrpSpPr/>
            <p:nvPr/>
          </p:nvGrpSpPr>
          <p:grpSpPr>
            <a:xfrm>
              <a:off x="2909940" y="3626018"/>
              <a:ext cx="3340768" cy="3688681"/>
              <a:chOff x="4377840" y="1797857"/>
              <a:chExt cx="3340768" cy="3688681"/>
            </a:xfrm>
          </p:grpSpPr>
          <p:sp>
            <p:nvSpPr>
              <p:cNvPr id="31" name="Ellipse 30"/>
              <p:cNvSpPr/>
              <p:nvPr/>
            </p:nvSpPr>
            <p:spPr>
              <a:xfrm>
                <a:off x="4377840" y="1797857"/>
                <a:ext cx="3340768" cy="3399925"/>
              </a:xfrm>
              <a:prstGeom prst="ellipse">
                <a:avLst/>
              </a:prstGeom>
              <a:gradFill flip="none" rotWithShape="1">
                <a:gsLst>
                  <a:gs pos="0">
                    <a:schemeClr val="bg1">
                      <a:lumMod val="65000"/>
                      <a:alpha val="47000"/>
                    </a:schemeClr>
                  </a:gs>
                  <a:gs pos="43000">
                    <a:schemeClr val="bg1">
                      <a:lumMod val="85000"/>
                      <a:alpha val="54000"/>
                    </a:schemeClr>
                  </a:gs>
                  <a:gs pos="100000">
                    <a:schemeClr val="bg1">
                      <a:lumMod val="95000"/>
                      <a:alpha val="54000"/>
                    </a:schemeClr>
                  </a:gs>
                </a:gsLst>
                <a:lin ang="13500000" scaled="1"/>
                <a:tileRect/>
              </a:gradFill>
              <a:ln w="38100">
                <a:gradFill>
                  <a:gsLst>
                    <a:gs pos="81000">
                      <a:schemeClr val="tx1"/>
                    </a:gs>
                    <a:gs pos="61000">
                      <a:schemeClr val="bg1"/>
                    </a:gs>
                    <a:gs pos="39000">
                      <a:schemeClr val="tx1"/>
                    </a:gs>
                    <a:gs pos="17000">
                      <a:schemeClr val="bg1"/>
                    </a:gs>
                    <a:gs pos="0">
                      <a:schemeClr val="tx1"/>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p:cNvSpPr/>
              <p:nvPr/>
            </p:nvSpPr>
            <p:spPr>
              <a:xfrm>
                <a:off x="4377840" y="5197780"/>
                <a:ext cx="3340768" cy="288758"/>
              </a:xfrm>
              <a:prstGeom prst="ellipse">
                <a:avLst/>
              </a:prstGeom>
              <a:gradFill flip="none" rotWithShape="1">
                <a:gsLst>
                  <a:gs pos="20000">
                    <a:schemeClr val="tx1"/>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Ellipse 32"/>
              <p:cNvSpPr/>
              <p:nvPr/>
            </p:nvSpPr>
            <p:spPr>
              <a:xfrm>
                <a:off x="4651670" y="2169615"/>
                <a:ext cx="2706022" cy="2624045"/>
              </a:xfrm>
              <a:prstGeom prst="ellipse">
                <a:avLst/>
              </a:prstGeom>
              <a:gradFill flip="none" rotWithShape="1">
                <a:gsLst>
                  <a:gs pos="4000">
                    <a:srgbClr val="1C1C1C"/>
                  </a:gs>
                  <a:gs pos="75000">
                    <a:srgbClr val="111111"/>
                  </a:gs>
                  <a:gs pos="100000">
                    <a:srgbClr val="080808">
                      <a:alpha val="52941"/>
                    </a:srgbClr>
                  </a:gs>
                </a:gsLst>
                <a:lin ang="135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6" name="Groupe 25"/>
            <p:cNvGrpSpPr/>
            <p:nvPr/>
          </p:nvGrpSpPr>
          <p:grpSpPr>
            <a:xfrm>
              <a:off x="3210413" y="4005151"/>
              <a:ext cx="2706022" cy="2624045"/>
              <a:chOff x="4644731" y="2169614"/>
              <a:chExt cx="2706022" cy="2624045"/>
            </a:xfrm>
          </p:grpSpPr>
          <p:grpSp>
            <p:nvGrpSpPr>
              <p:cNvPr id="27" name="Groupe 26"/>
              <p:cNvGrpSpPr/>
              <p:nvPr/>
            </p:nvGrpSpPr>
            <p:grpSpPr>
              <a:xfrm>
                <a:off x="4644731" y="2169614"/>
                <a:ext cx="2706022" cy="2624045"/>
                <a:chOff x="4644731" y="2169614"/>
                <a:chExt cx="2706022" cy="2624045"/>
              </a:xfrm>
            </p:grpSpPr>
            <p:sp>
              <p:nvSpPr>
                <p:cNvPr id="29" name="Ellipse 28"/>
                <p:cNvSpPr/>
                <p:nvPr/>
              </p:nvSpPr>
              <p:spPr>
                <a:xfrm>
                  <a:off x="4644731" y="2169614"/>
                  <a:ext cx="2706022" cy="2624045"/>
                </a:xfrm>
                <a:prstGeom prst="ellipse">
                  <a:avLst/>
                </a:prstGeom>
                <a:gradFill flip="none" rotWithShape="1">
                  <a:gsLst>
                    <a:gs pos="4000">
                      <a:srgbClr val="1C1C1C"/>
                    </a:gs>
                    <a:gs pos="75000">
                      <a:srgbClr val="111111"/>
                    </a:gs>
                    <a:gs pos="100000">
                      <a:srgbClr val="080808">
                        <a:alpha val="52941"/>
                      </a:srgbClr>
                    </a:gs>
                  </a:gsLst>
                  <a:lin ang="135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p:cNvSpPr/>
                <p:nvPr/>
              </p:nvSpPr>
              <p:spPr>
                <a:xfrm rot="19396907">
                  <a:off x="4987403" y="2354868"/>
                  <a:ext cx="763378" cy="432946"/>
                </a:xfrm>
                <a:prstGeom prst="ellipse">
                  <a:avLst/>
                </a:prstGeom>
                <a:solidFill>
                  <a:schemeClr val="bg1"/>
                </a:solidFill>
                <a:ln>
                  <a:noFill/>
                </a:ln>
                <a:effectLst>
                  <a:glow rad="101600">
                    <a:schemeClr val="bg1">
                      <a:alpha val="3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ZoneTexte 27"/>
              <p:cNvSpPr txBox="1"/>
              <p:nvPr/>
            </p:nvSpPr>
            <p:spPr>
              <a:xfrm>
                <a:off x="4775438" y="2621598"/>
                <a:ext cx="2495937" cy="1595749"/>
              </a:xfrm>
              <a:prstGeom prst="rect">
                <a:avLst/>
              </a:prstGeom>
              <a:noFill/>
            </p:spPr>
            <p:txBody>
              <a:bodyPr wrap="square" rtlCol="0">
                <a:spAutoFit/>
              </a:bodyPr>
              <a:lstStyle/>
              <a:p>
                <a:pPr algn="just"/>
                <a:r>
                  <a:rPr lang="fr-FR" dirty="0">
                    <a:solidFill>
                      <a:schemeClr val="bg1"/>
                    </a:solidFill>
                    <a:latin typeface="Times New Roman" panose="02020603050405020304" pitchFamily="18" charset="0"/>
                    <a:cs typeface="Times New Roman" panose="02020603050405020304" pitchFamily="18" charset="0"/>
                  </a:rPr>
                  <a:t>Évaluer l’incidence sur le réseau actuel de CAMTEL de l’évolution de l’accès LTE vers la LTE-A et vers le C-RAN</a:t>
                </a:r>
              </a:p>
            </p:txBody>
          </p:sp>
        </p:grpSp>
      </p:grpSp>
      <p:sp>
        <p:nvSpPr>
          <p:cNvPr id="2" name="Rectangle 1"/>
          <p:cNvSpPr/>
          <p:nvPr/>
        </p:nvSpPr>
        <p:spPr>
          <a:xfrm>
            <a:off x="2840600" y="1428072"/>
            <a:ext cx="2857595" cy="400110"/>
          </a:xfrm>
          <a:prstGeom prst="rect">
            <a:avLst/>
          </a:prstGeom>
        </p:spPr>
        <p:txBody>
          <a:bodyPr wrap="square">
            <a:spAutoFit/>
          </a:bodyPr>
          <a:lstStyle/>
          <a:p>
            <a:pPr>
              <a:buBlip>
                <a:blip r:embed="rId3"/>
              </a:buBlip>
            </a:pPr>
            <a:r>
              <a:rPr lang="fr-FR" sz="2000" b="1" dirty="0">
                <a:solidFill>
                  <a:srgbClr val="000000"/>
                </a:solidFill>
                <a:latin typeface="Century Schoolbook" panose="02040604050505020304" pitchFamily="18" charset="0"/>
              </a:rPr>
              <a:t> </a:t>
            </a:r>
            <a:r>
              <a:rPr lang="fr-FR" sz="2000" b="1" dirty="0">
                <a:solidFill>
                  <a:srgbClr val="00B0F0"/>
                </a:solidFill>
                <a:latin typeface="Perpetua" panose="02020502060401020303" pitchFamily="18" charset="0"/>
              </a:rPr>
              <a:t>Objectifs général</a:t>
            </a:r>
          </a:p>
        </p:txBody>
      </p:sp>
      <p:sp>
        <p:nvSpPr>
          <p:cNvPr id="34" name="Rectangle 33"/>
          <p:cNvSpPr/>
          <p:nvPr/>
        </p:nvSpPr>
        <p:spPr>
          <a:xfrm>
            <a:off x="4269580" y="1546824"/>
            <a:ext cx="2857595" cy="400110"/>
          </a:xfrm>
          <a:prstGeom prst="rect">
            <a:avLst/>
          </a:prstGeom>
        </p:spPr>
        <p:txBody>
          <a:bodyPr wrap="square">
            <a:spAutoFit/>
          </a:bodyPr>
          <a:lstStyle/>
          <a:p>
            <a:pPr>
              <a:buBlip>
                <a:blip r:embed="rId3"/>
              </a:buBlip>
            </a:pPr>
            <a:r>
              <a:rPr lang="fr-FR" sz="2000" b="1" dirty="0">
                <a:solidFill>
                  <a:srgbClr val="000000"/>
                </a:solidFill>
                <a:latin typeface="Century Schoolbook" panose="02040604050505020304" pitchFamily="18" charset="0"/>
              </a:rPr>
              <a:t> </a:t>
            </a:r>
            <a:r>
              <a:rPr lang="fr-FR" sz="2000" b="1" dirty="0">
                <a:solidFill>
                  <a:srgbClr val="00B0F0"/>
                </a:solidFill>
                <a:latin typeface="Perpetua" panose="02020502060401020303" pitchFamily="18" charset="0"/>
              </a:rPr>
              <a:t>Objectifs spécifiques</a:t>
            </a:r>
          </a:p>
        </p:txBody>
      </p:sp>
    </p:spTree>
    <p:extLst>
      <p:ext uri="{BB962C8B-B14F-4D97-AF65-F5344CB8AC3E}">
        <p14:creationId xmlns:p14="http://schemas.microsoft.com/office/powerpoint/2010/main" val="7469861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nodeType="clickEffect">
                                  <p:stCondLst>
                                    <p:cond delay="0"/>
                                  </p:stCondLst>
                                  <p:childTnLst>
                                    <p:animEffect transition="out" filter="wipe(down)">
                                      <p:cBhvr>
                                        <p:cTn id="6" dur="180" accel="50000">
                                          <p:stCondLst>
                                            <p:cond delay="1820"/>
                                          </p:stCondLst>
                                        </p:cTn>
                                        <p:tgtEl>
                                          <p:spTgt spid="24"/>
                                        </p:tgtEl>
                                      </p:cBhvr>
                                    </p:animEffect>
                                    <p:anim calcmode="lin" valueType="num">
                                      <p:cBhvr>
                                        <p:cTn id="7" dur="1822" tmFilter="0,0; 0.14,0.31; 0.43,0.73; 0.71,0.91; 1.0,1.0">
                                          <p:stCondLst>
                                            <p:cond delay="0"/>
                                          </p:stCondLst>
                                        </p:cTn>
                                        <p:tgtEl>
                                          <p:spTgt spid="24"/>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24"/>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2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2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2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2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24"/>
                                        </p:tgtEl>
                                        <p:attrNameLst>
                                          <p:attrName>ppt_y</p:attrName>
                                        </p:attrNameLst>
                                      </p:cBhvr>
                                      <p:tavLst>
                                        <p:tav tm="0">
                                          <p:val>
                                            <p:strVal val="ppt_y"/>
                                          </p:val>
                                        </p:tav>
                                        <p:tav tm="100000">
                                          <p:val>
                                            <p:strVal val="ppt_y+ppt_h"/>
                                          </p:val>
                                        </p:tav>
                                      </p:tavLst>
                                    </p:anim>
                                    <p:animScale>
                                      <p:cBhvr>
                                        <p:cTn id="14" dur="26">
                                          <p:stCondLst>
                                            <p:cond delay="620"/>
                                          </p:stCondLst>
                                        </p:cTn>
                                        <p:tgtEl>
                                          <p:spTgt spid="24"/>
                                        </p:tgtEl>
                                      </p:cBhvr>
                                      <p:to x="100000" y="60000"/>
                                    </p:animScale>
                                    <p:animScale>
                                      <p:cBhvr>
                                        <p:cTn id="15" dur="166" decel="50000">
                                          <p:stCondLst>
                                            <p:cond delay="646"/>
                                          </p:stCondLst>
                                        </p:cTn>
                                        <p:tgtEl>
                                          <p:spTgt spid="24"/>
                                        </p:tgtEl>
                                      </p:cBhvr>
                                      <p:to x="100000" y="100000"/>
                                    </p:animScale>
                                    <p:animScale>
                                      <p:cBhvr>
                                        <p:cTn id="16" dur="26">
                                          <p:stCondLst>
                                            <p:cond delay="1312"/>
                                          </p:stCondLst>
                                        </p:cTn>
                                        <p:tgtEl>
                                          <p:spTgt spid="24"/>
                                        </p:tgtEl>
                                      </p:cBhvr>
                                      <p:to x="100000" y="80000"/>
                                    </p:animScale>
                                    <p:animScale>
                                      <p:cBhvr>
                                        <p:cTn id="17" dur="166" decel="50000">
                                          <p:stCondLst>
                                            <p:cond delay="1338"/>
                                          </p:stCondLst>
                                        </p:cTn>
                                        <p:tgtEl>
                                          <p:spTgt spid="24"/>
                                        </p:tgtEl>
                                      </p:cBhvr>
                                      <p:to x="100000" y="100000"/>
                                    </p:animScale>
                                    <p:animScale>
                                      <p:cBhvr>
                                        <p:cTn id="18" dur="26">
                                          <p:stCondLst>
                                            <p:cond delay="1642"/>
                                          </p:stCondLst>
                                        </p:cTn>
                                        <p:tgtEl>
                                          <p:spTgt spid="24"/>
                                        </p:tgtEl>
                                      </p:cBhvr>
                                      <p:to x="100000" y="90000"/>
                                    </p:animScale>
                                    <p:animScale>
                                      <p:cBhvr>
                                        <p:cTn id="19" dur="166" decel="50000">
                                          <p:stCondLst>
                                            <p:cond delay="1668"/>
                                          </p:stCondLst>
                                        </p:cTn>
                                        <p:tgtEl>
                                          <p:spTgt spid="24"/>
                                        </p:tgtEl>
                                      </p:cBhvr>
                                      <p:to x="100000" y="100000"/>
                                    </p:animScale>
                                    <p:animScale>
                                      <p:cBhvr>
                                        <p:cTn id="20" dur="26">
                                          <p:stCondLst>
                                            <p:cond delay="1808"/>
                                          </p:stCondLst>
                                        </p:cTn>
                                        <p:tgtEl>
                                          <p:spTgt spid="24"/>
                                        </p:tgtEl>
                                      </p:cBhvr>
                                      <p:to x="100000" y="95000"/>
                                    </p:animScale>
                                    <p:animScale>
                                      <p:cBhvr>
                                        <p:cTn id="21" dur="166" decel="50000">
                                          <p:stCondLst>
                                            <p:cond delay="1834"/>
                                          </p:stCondLst>
                                        </p:cTn>
                                        <p:tgtEl>
                                          <p:spTgt spid="24"/>
                                        </p:tgtEl>
                                      </p:cBhvr>
                                      <p:to x="100000" y="100000"/>
                                    </p:animScale>
                                    <p:set>
                                      <p:cBhvr>
                                        <p:cTn id="22" dur="1" fill="hold">
                                          <p:stCondLst>
                                            <p:cond delay="1999"/>
                                          </p:stCondLst>
                                        </p:cTn>
                                        <p:tgtEl>
                                          <p:spTgt spid="24"/>
                                        </p:tgtEl>
                                        <p:attrNameLst>
                                          <p:attrName>style.visibility</p:attrName>
                                        </p:attrNameLst>
                                      </p:cBhvr>
                                      <p:to>
                                        <p:strVal val="hidden"/>
                                      </p:to>
                                    </p:set>
                                  </p:childTnLst>
                                </p:cTn>
                              </p:par>
                              <p:par>
                                <p:cTn id="23" presetID="26" presetClass="exit" presetSubtype="0" fill="hold" grpId="0" nodeType="withEffect">
                                  <p:stCondLst>
                                    <p:cond delay="0"/>
                                  </p:stCondLst>
                                  <p:childTnLst>
                                    <p:animEffect transition="out" filter="wipe(down)">
                                      <p:cBhvr>
                                        <p:cTn id="24" dur="180" accel="50000">
                                          <p:stCondLst>
                                            <p:cond delay="1820"/>
                                          </p:stCondLst>
                                        </p:cTn>
                                        <p:tgtEl>
                                          <p:spTgt spid="2"/>
                                        </p:tgtEl>
                                      </p:cBhvr>
                                    </p:animEffect>
                                    <p:anim calcmode="lin" valueType="num">
                                      <p:cBhvr>
                                        <p:cTn id="25" dur="1822" tmFilter="0,0; 0.14,0.31; 0.43,0.73; 0.71,0.91; 1.0,1.0">
                                          <p:stCondLst>
                                            <p:cond delay="0"/>
                                          </p:stCondLst>
                                        </p:cTn>
                                        <p:tgtEl>
                                          <p:spTgt spid="2"/>
                                        </p:tgtEl>
                                        <p:attrNameLst>
                                          <p:attrName>ppt_x</p:attrName>
                                        </p:attrNameLst>
                                      </p:cBhvr>
                                      <p:tavLst>
                                        <p:tav tm="0">
                                          <p:val>
                                            <p:strVal val="ppt_x"/>
                                          </p:val>
                                        </p:tav>
                                        <p:tav tm="100000">
                                          <p:val>
                                            <p:strVal val="#ppt_x+0.25"/>
                                          </p:val>
                                        </p:tav>
                                      </p:tavLst>
                                    </p:anim>
                                    <p:anim calcmode="lin" valueType="num">
                                      <p:cBhvr>
                                        <p:cTn id="26" dur="178">
                                          <p:stCondLst>
                                            <p:cond delay="1822"/>
                                          </p:stCondLst>
                                        </p:cTn>
                                        <p:tgtEl>
                                          <p:spTgt spid="2"/>
                                        </p:tgtEl>
                                        <p:attrNameLst>
                                          <p:attrName>ppt_x</p:attrName>
                                        </p:attrNameLst>
                                      </p:cBhvr>
                                      <p:tavLst>
                                        <p:tav tm="0">
                                          <p:val>
                                            <p:strVal val="ppt_x"/>
                                          </p:val>
                                        </p:tav>
                                        <p:tav tm="100000">
                                          <p:val>
                                            <p:strVal val="ppt_x"/>
                                          </p:val>
                                        </p:tav>
                                      </p:tavLst>
                                    </p:anim>
                                    <p:anim calcmode="lin" valueType="num">
                                      <p:cBhvr>
                                        <p:cTn id="27" dur="664" tmFilter="0.0,0.0;0.25,0.07;0.50,0.2;0.75,0.467;1.0,1.0">
                                          <p:stCondLst>
                                            <p:cond delay="0"/>
                                          </p:stCondLst>
                                        </p:cTn>
                                        <p:tgtEl>
                                          <p:spTgt spid="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8" dur="664" tmFilter="0, 0; 0.125,0.2665; 0.25,0.4; 0.375,0.465; 0.5,0.5;  0.625,0.535; 0.75,0.6; 0.875,0.7335; 1,1">
                                          <p:stCondLst>
                                            <p:cond delay="664"/>
                                          </p:stCondLst>
                                        </p:cTn>
                                        <p:tgtEl>
                                          <p:spTgt spid="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9" dur="332" tmFilter="0, 0; 0.125,0.2665; 0.25,0.4; 0.375,0.465; 0.5,0.5;  0.625,0.535; 0.75,0.6; 0.875,0.7335; 1,1">
                                          <p:stCondLst>
                                            <p:cond delay="1324"/>
                                          </p:stCondLst>
                                        </p:cTn>
                                        <p:tgtEl>
                                          <p:spTgt spid="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0" dur="164" tmFilter="0, 0; 0.125,0.2665; 0.25,0.4; 0.375,0.465; 0.5,0.5;  0.625,0.535; 0.75,0.6; 0.875,0.7335; 1,1">
                                          <p:stCondLst>
                                            <p:cond delay="1656"/>
                                          </p:stCondLst>
                                        </p:cTn>
                                        <p:tgtEl>
                                          <p:spTgt spid="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1" dur="180" accel="50000">
                                          <p:stCondLst>
                                            <p:cond delay="1820"/>
                                          </p:stCondLst>
                                        </p:cTn>
                                        <p:tgtEl>
                                          <p:spTgt spid="2"/>
                                        </p:tgtEl>
                                        <p:attrNameLst>
                                          <p:attrName>ppt_y</p:attrName>
                                        </p:attrNameLst>
                                      </p:cBhvr>
                                      <p:tavLst>
                                        <p:tav tm="0">
                                          <p:val>
                                            <p:strVal val="ppt_y"/>
                                          </p:val>
                                        </p:tav>
                                        <p:tav tm="100000">
                                          <p:val>
                                            <p:strVal val="ppt_y+ppt_h"/>
                                          </p:val>
                                        </p:tav>
                                      </p:tavLst>
                                    </p:anim>
                                    <p:animScale>
                                      <p:cBhvr>
                                        <p:cTn id="32" dur="26">
                                          <p:stCondLst>
                                            <p:cond delay="620"/>
                                          </p:stCondLst>
                                        </p:cTn>
                                        <p:tgtEl>
                                          <p:spTgt spid="2"/>
                                        </p:tgtEl>
                                      </p:cBhvr>
                                      <p:to x="100000" y="60000"/>
                                    </p:animScale>
                                    <p:animScale>
                                      <p:cBhvr>
                                        <p:cTn id="33" dur="166" decel="50000">
                                          <p:stCondLst>
                                            <p:cond delay="646"/>
                                          </p:stCondLst>
                                        </p:cTn>
                                        <p:tgtEl>
                                          <p:spTgt spid="2"/>
                                        </p:tgtEl>
                                      </p:cBhvr>
                                      <p:to x="100000" y="100000"/>
                                    </p:animScale>
                                    <p:animScale>
                                      <p:cBhvr>
                                        <p:cTn id="34" dur="26">
                                          <p:stCondLst>
                                            <p:cond delay="1312"/>
                                          </p:stCondLst>
                                        </p:cTn>
                                        <p:tgtEl>
                                          <p:spTgt spid="2"/>
                                        </p:tgtEl>
                                      </p:cBhvr>
                                      <p:to x="100000" y="80000"/>
                                    </p:animScale>
                                    <p:animScale>
                                      <p:cBhvr>
                                        <p:cTn id="35" dur="166" decel="50000">
                                          <p:stCondLst>
                                            <p:cond delay="1338"/>
                                          </p:stCondLst>
                                        </p:cTn>
                                        <p:tgtEl>
                                          <p:spTgt spid="2"/>
                                        </p:tgtEl>
                                      </p:cBhvr>
                                      <p:to x="100000" y="100000"/>
                                    </p:animScale>
                                    <p:animScale>
                                      <p:cBhvr>
                                        <p:cTn id="36" dur="26">
                                          <p:stCondLst>
                                            <p:cond delay="1642"/>
                                          </p:stCondLst>
                                        </p:cTn>
                                        <p:tgtEl>
                                          <p:spTgt spid="2"/>
                                        </p:tgtEl>
                                      </p:cBhvr>
                                      <p:to x="100000" y="90000"/>
                                    </p:animScale>
                                    <p:animScale>
                                      <p:cBhvr>
                                        <p:cTn id="37" dur="166" decel="50000">
                                          <p:stCondLst>
                                            <p:cond delay="1668"/>
                                          </p:stCondLst>
                                        </p:cTn>
                                        <p:tgtEl>
                                          <p:spTgt spid="2"/>
                                        </p:tgtEl>
                                      </p:cBhvr>
                                      <p:to x="100000" y="100000"/>
                                    </p:animScale>
                                    <p:animScale>
                                      <p:cBhvr>
                                        <p:cTn id="38" dur="26">
                                          <p:stCondLst>
                                            <p:cond delay="1808"/>
                                          </p:stCondLst>
                                        </p:cTn>
                                        <p:tgtEl>
                                          <p:spTgt spid="2"/>
                                        </p:tgtEl>
                                      </p:cBhvr>
                                      <p:to x="100000" y="95000"/>
                                    </p:animScale>
                                    <p:animScale>
                                      <p:cBhvr>
                                        <p:cTn id="39" dur="166" decel="50000">
                                          <p:stCondLst>
                                            <p:cond delay="1834"/>
                                          </p:stCondLst>
                                        </p:cTn>
                                        <p:tgtEl>
                                          <p:spTgt spid="2"/>
                                        </p:tgtEl>
                                      </p:cBhvr>
                                      <p:to x="100000" y="100000"/>
                                    </p:animScale>
                                    <p:set>
                                      <p:cBhvr>
                                        <p:cTn id="40" dur="1" fill="hold">
                                          <p:stCondLst>
                                            <p:cond delay="1999"/>
                                          </p:stCondLst>
                                        </p:cTn>
                                        <p:tgtEl>
                                          <p:spTgt spid="2"/>
                                        </p:tgtEl>
                                        <p:attrNameLst>
                                          <p:attrName>style.visibility</p:attrName>
                                        </p:attrNameLst>
                                      </p:cBhvr>
                                      <p:to>
                                        <p:strVal val="hidden"/>
                                      </p:to>
                                    </p:set>
                                  </p:childTnLst>
                                </p:cTn>
                              </p:par>
                            </p:childTnLst>
                          </p:cTn>
                        </p:par>
                        <p:par>
                          <p:cTn id="41" fill="hold">
                            <p:stCondLst>
                              <p:cond delay="2000"/>
                            </p:stCondLst>
                            <p:childTnLst>
                              <p:par>
                                <p:cTn id="42" presetID="25" presetClass="entr" presetSubtype="0"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p:cTn id="44"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45"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46"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47" dur="1000" fill="hold"/>
                                        <p:tgtEl>
                                          <p:spTgt spid="15"/>
                                        </p:tgtEl>
                                        <p:attrNameLst>
                                          <p:attrName>ppt_h</p:attrName>
                                        </p:attrNameLst>
                                      </p:cBhvr>
                                      <p:tavLst>
                                        <p:tav tm="0">
                                          <p:val>
                                            <p:strVal val="#ppt_h"/>
                                          </p:val>
                                        </p:tav>
                                        <p:tav tm="100000">
                                          <p:val>
                                            <p:strVal val="#ppt_h"/>
                                          </p:val>
                                        </p:tav>
                                      </p:tavLst>
                                    </p:anim>
                                    <p:anim calcmode="lin" valueType="num">
                                      <p:cBhvr>
                                        <p:cTn id="48"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49"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50"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51" dur="1000" decel="50000">
                                          <p:stCondLst>
                                            <p:cond delay="0"/>
                                          </p:stCondLst>
                                        </p:cTn>
                                        <p:tgtEl>
                                          <p:spTgt spid="15"/>
                                        </p:tgtEl>
                                      </p:cBhvr>
                                    </p:animEffect>
                                  </p:childTnLst>
                                </p:cTn>
                              </p:par>
                              <p:par>
                                <p:cTn id="52" presetID="25"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p:cTn id="54"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55"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56"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57" dur="1000" fill="hold"/>
                                        <p:tgtEl>
                                          <p:spTgt spid="18"/>
                                        </p:tgtEl>
                                        <p:attrNameLst>
                                          <p:attrName>ppt_h</p:attrName>
                                        </p:attrNameLst>
                                      </p:cBhvr>
                                      <p:tavLst>
                                        <p:tav tm="0">
                                          <p:val>
                                            <p:strVal val="#ppt_h"/>
                                          </p:val>
                                        </p:tav>
                                        <p:tav tm="100000">
                                          <p:val>
                                            <p:strVal val="#ppt_h"/>
                                          </p:val>
                                        </p:tav>
                                      </p:tavLst>
                                    </p:anim>
                                    <p:anim calcmode="lin" valueType="num">
                                      <p:cBhvr>
                                        <p:cTn id="58"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59"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60"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61" dur="1000" decel="50000">
                                          <p:stCondLst>
                                            <p:cond delay="0"/>
                                          </p:stCondLst>
                                        </p:cTn>
                                        <p:tgtEl>
                                          <p:spTgt spid="18"/>
                                        </p:tgtEl>
                                      </p:cBhvr>
                                    </p:animEffect>
                                  </p:childTnLst>
                                </p:cTn>
                              </p:par>
                              <p:par>
                                <p:cTn id="62" presetID="25" presetClass="entr" presetSubtype="0"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p:cTn id="64" dur="500"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65" dur="500"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66" dur="500" accel="50000" fill="hold">
                                          <p:stCondLst>
                                            <p:cond delay="500"/>
                                          </p:stCondLst>
                                        </p:cTn>
                                        <p:tgtEl>
                                          <p:spTgt spid="19"/>
                                        </p:tgtEl>
                                        <p:attrNameLst>
                                          <p:attrName>ppt_w</p:attrName>
                                        </p:attrNameLst>
                                      </p:cBhvr>
                                      <p:tavLst>
                                        <p:tav tm="0">
                                          <p:val>
                                            <p:strVal val="#ppt_w*.05"/>
                                          </p:val>
                                        </p:tav>
                                        <p:tav tm="100000">
                                          <p:val>
                                            <p:strVal val="#ppt_w"/>
                                          </p:val>
                                        </p:tav>
                                      </p:tavLst>
                                    </p:anim>
                                    <p:anim calcmode="lin" valueType="num">
                                      <p:cBhvr>
                                        <p:cTn id="67" dur="1000" fill="hold"/>
                                        <p:tgtEl>
                                          <p:spTgt spid="19"/>
                                        </p:tgtEl>
                                        <p:attrNameLst>
                                          <p:attrName>ppt_h</p:attrName>
                                        </p:attrNameLst>
                                      </p:cBhvr>
                                      <p:tavLst>
                                        <p:tav tm="0">
                                          <p:val>
                                            <p:strVal val="#ppt_h"/>
                                          </p:val>
                                        </p:tav>
                                        <p:tav tm="100000">
                                          <p:val>
                                            <p:strVal val="#ppt_h"/>
                                          </p:val>
                                        </p:tav>
                                      </p:tavLst>
                                    </p:anim>
                                    <p:anim calcmode="lin" valueType="num">
                                      <p:cBhvr>
                                        <p:cTn id="68" dur="500"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69" dur="500"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70" dur="500" accel="50000" fill="hold">
                                          <p:stCondLst>
                                            <p:cond delay="500"/>
                                          </p:stCondLst>
                                        </p:cTn>
                                        <p:tgtEl>
                                          <p:spTgt spid="19"/>
                                        </p:tgtEl>
                                        <p:attrNameLst>
                                          <p:attrName>ppt_y</p:attrName>
                                        </p:attrNameLst>
                                      </p:cBhvr>
                                      <p:tavLst>
                                        <p:tav tm="0">
                                          <p:val>
                                            <p:strVal val="#ppt_y+.1"/>
                                          </p:val>
                                        </p:tav>
                                        <p:tav tm="100000">
                                          <p:val>
                                            <p:strVal val="#ppt_y"/>
                                          </p:val>
                                        </p:tav>
                                      </p:tavLst>
                                    </p:anim>
                                    <p:animEffect transition="in" filter="fade">
                                      <p:cBhvr>
                                        <p:cTn id="71" dur="1000" decel="50000">
                                          <p:stCondLst>
                                            <p:cond delay="0"/>
                                          </p:stCondLst>
                                        </p:cTn>
                                        <p:tgtEl>
                                          <p:spTgt spid="19"/>
                                        </p:tgtEl>
                                      </p:cBhvr>
                                    </p:animEffect>
                                  </p:childTnLst>
                                </p:cTn>
                              </p:par>
                              <p:par>
                                <p:cTn id="72" presetID="25"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 calcmode="lin" valueType="num">
                                      <p:cBhvr>
                                        <p:cTn id="74"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75"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6"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77" dur="1000" fill="hold"/>
                                        <p:tgtEl>
                                          <p:spTgt spid="20"/>
                                        </p:tgtEl>
                                        <p:attrNameLst>
                                          <p:attrName>ppt_h</p:attrName>
                                        </p:attrNameLst>
                                      </p:cBhvr>
                                      <p:tavLst>
                                        <p:tav tm="0">
                                          <p:val>
                                            <p:strVal val="#ppt_h"/>
                                          </p:val>
                                        </p:tav>
                                        <p:tav tm="100000">
                                          <p:val>
                                            <p:strVal val="#ppt_h"/>
                                          </p:val>
                                        </p:tav>
                                      </p:tavLst>
                                    </p:anim>
                                    <p:anim calcmode="lin" valueType="num">
                                      <p:cBhvr>
                                        <p:cTn id="78"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79"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80"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81" dur="1000" decel="50000">
                                          <p:stCondLst>
                                            <p:cond delay="0"/>
                                          </p:stCondLst>
                                        </p:cTn>
                                        <p:tgtEl>
                                          <p:spTgt spid="20"/>
                                        </p:tgtEl>
                                      </p:cBhvr>
                                    </p:animEffect>
                                  </p:childTnLst>
                                </p:cTn>
                              </p:par>
                              <p:par>
                                <p:cTn id="82" presetID="25" presetClass="entr" presetSubtype="0" fill="hold" grpId="0" nodeType="withEffect">
                                  <p:stCondLst>
                                    <p:cond delay="0"/>
                                  </p:stCondLst>
                                  <p:childTnLst>
                                    <p:set>
                                      <p:cBhvr>
                                        <p:cTn id="83" dur="1" fill="hold">
                                          <p:stCondLst>
                                            <p:cond delay="0"/>
                                          </p:stCondLst>
                                        </p:cTn>
                                        <p:tgtEl>
                                          <p:spTgt spid="21"/>
                                        </p:tgtEl>
                                        <p:attrNameLst>
                                          <p:attrName>style.visibility</p:attrName>
                                        </p:attrNameLst>
                                      </p:cBhvr>
                                      <p:to>
                                        <p:strVal val="visible"/>
                                      </p:to>
                                    </p:set>
                                    <p:anim calcmode="lin" valueType="num">
                                      <p:cBhvr>
                                        <p:cTn id="84" dur="500" decel="50000" fill="hold">
                                          <p:stCondLst>
                                            <p:cond delay="0"/>
                                          </p:stCondLst>
                                        </p:cTn>
                                        <p:tgtEl>
                                          <p:spTgt spid="21"/>
                                        </p:tgtEl>
                                        <p:attrNameLst>
                                          <p:attrName>style.rotation</p:attrName>
                                        </p:attrNameLst>
                                      </p:cBhvr>
                                      <p:tavLst>
                                        <p:tav tm="0">
                                          <p:val>
                                            <p:fltVal val="-90"/>
                                          </p:val>
                                        </p:tav>
                                        <p:tav tm="100000">
                                          <p:val>
                                            <p:fltVal val="0"/>
                                          </p:val>
                                        </p:tav>
                                      </p:tavLst>
                                    </p:anim>
                                    <p:anim calcmode="lin" valueType="num">
                                      <p:cBhvr>
                                        <p:cTn id="85" dur="500" decel="50000" fill="hold">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86" dur="500" accel="50000" fill="hold">
                                          <p:stCondLst>
                                            <p:cond delay="500"/>
                                          </p:stCondLst>
                                        </p:cTn>
                                        <p:tgtEl>
                                          <p:spTgt spid="21"/>
                                        </p:tgtEl>
                                        <p:attrNameLst>
                                          <p:attrName>ppt_w</p:attrName>
                                        </p:attrNameLst>
                                      </p:cBhvr>
                                      <p:tavLst>
                                        <p:tav tm="0">
                                          <p:val>
                                            <p:strVal val="#ppt_w*.05"/>
                                          </p:val>
                                        </p:tav>
                                        <p:tav tm="100000">
                                          <p:val>
                                            <p:strVal val="#ppt_w"/>
                                          </p:val>
                                        </p:tav>
                                      </p:tavLst>
                                    </p:anim>
                                    <p:anim calcmode="lin" valueType="num">
                                      <p:cBhvr>
                                        <p:cTn id="87" dur="1000" fill="hold"/>
                                        <p:tgtEl>
                                          <p:spTgt spid="21"/>
                                        </p:tgtEl>
                                        <p:attrNameLst>
                                          <p:attrName>ppt_h</p:attrName>
                                        </p:attrNameLst>
                                      </p:cBhvr>
                                      <p:tavLst>
                                        <p:tav tm="0">
                                          <p:val>
                                            <p:strVal val="#ppt_h"/>
                                          </p:val>
                                        </p:tav>
                                        <p:tav tm="100000">
                                          <p:val>
                                            <p:strVal val="#ppt_h"/>
                                          </p:val>
                                        </p:tav>
                                      </p:tavLst>
                                    </p:anim>
                                    <p:anim calcmode="lin" valueType="num">
                                      <p:cBhvr>
                                        <p:cTn id="88" dur="500" decel="50000" fill="hold">
                                          <p:stCondLst>
                                            <p:cond delay="0"/>
                                          </p:stCondLst>
                                        </p:cTn>
                                        <p:tgtEl>
                                          <p:spTgt spid="21"/>
                                        </p:tgtEl>
                                        <p:attrNameLst>
                                          <p:attrName>ppt_x</p:attrName>
                                        </p:attrNameLst>
                                      </p:cBhvr>
                                      <p:tavLst>
                                        <p:tav tm="0">
                                          <p:val>
                                            <p:strVal val="#ppt_x+.4"/>
                                          </p:val>
                                        </p:tav>
                                        <p:tav tm="100000">
                                          <p:val>
                                            <p:strVal val="#ppt_x"/>
                                          </p:val>
                                        </p:tav>
                                      </p:tavLst>
                                    </p:anim>
                                    <p:anim calcmode="lin" valueType="num">
                                      <p:cBhvr>
                                        <p:cTn id="89" dur="500" decel="50000" fill="hold">
                                          <p:stCondLst>
                                            <p:cond delay="0"/>
                                          </p:stCondLst>
                                        </p:cTn>
                                        <p:tgtEl>
                                          <p:spTgt spid="21"/>
                                        </p:tgtEl>
                                        <p:attrNameLst>
                                          <p:attrName>ppt_y</p:attrName>
                                        </p:attrNameLst>
                                      </p:cBhvr>
                                      <p:tavLst>
                                        <p:tav tm="0">
                                          <p:val>
                                            <p:strVal val="#ppt_y-.2"/>
                                          </p:val>
                                        </p:tav>
                                        <p:tav tm="100000">
                                          <p:val>
                                            <p:strVal val="#ppt_y+.1"/>
                                          </p:val>
                                        </p:tav>
                                      </p:tavLst>
                                    </p:anim>
                                    <p:anim calcmode="lin" valueType="num">
                                      <p:cBhvr>
                                        <p:cTn id="90" dur="500" accel="50000" fill="hold">
                                          <p:stCondLst>
                                            <p:cond delay="500"/>
                                          </p:stCondLst>
                                        </p:cTn>
                                        <p:tgtEl>
                                          <p:spTgt spid="21"/>
                                        </p:tgtEl>
                                        <p:attrNameLst>
                                          <p:attrName>ppt_y</p:attrName>
                                        </p:attrNameLst>
                                      </p:cBhvr>
                                      <p:tavLst>
                                        <p:tav tm="0">
                                          <p:val>
                                            <p:strVal val="#ppt_y+.1"/>
                                          </p:val>
                                        </p:tav>
                                        <p:tav tm="100000">
                                          <p:val>
                                            <p:strVal val="#ppt_y"/>
                                          </p:val>
                                        </p:tav>
                                      </p:tavLst>
                                    </p:anim>
                                    <p:animEffect transition="in" filter="fade">
                                      <p:cBhvr>
                                        <p:cTn id="91" dur="1000" decel="50000">
                                          <p:stCondLst>
                                            <p:cond delay="0"/>
                                          </p:stCondLst>
                                        </p:cTn>
                                        <p:tgtEl>
                                          <p:spTgt spid="21"/>
                                        </p:tgtEl>
                                      </p:cBhvr>
                                    </p:animEffect>
                                  </p:childTnLst>
                                </p:cTn>
                              </p:par>
                              <p:par>
                                <p:cTn id="92" presetID="25"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 calcmode="lin" valueType="num">
                                      <p:cBhvr>
                                        <p:cTn id="94" dur="500" decel="50000" fill="hold">
                                          <p:stCondLst>
                                            <p:cond delay="0"/>
                                          </p:stCondLst>
                                        </p:cTn>
                                        <p:tgtEl>
                                          <p:spTgt spid="22"/>
                                        </p:tgtEl>
                                        <p:attrNameLst>
                                          <p:attrName>style.rotation</p:attrName>
                                        </p:attrNameLst>
                                      </p:cBhvr>
                                      <p:tavLst>
                                        <p:tav tm="0">
                                          <p:val>
                                            <p:fltVal val="-90"/>
                                          </p:val>
                                        </p:tav>
                                        <p:tav tm="100000">
                                          <p:val>
                                            <p:fltVal val="0"/>
                                          </p:val>
                                        </p:tav>
                                      </p:tavLst>
                                    </p:anim>
                                    <p:anim calcmode="lin" valueType="num">
                                      <p:cBhvr>
                                        <p:cTn id="95" dur="500" decel="50000" fill="hold">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6" dur="500" accel="50000" fill="hold">
                                          <p:stCondLst>
                                            <p:cond delay="500"/>
                                          </p:stCondLst>
                                        </p:cTn>
                                        <p:tgtEl>
                                          <p:spTgt spid="22"/>
                                        </p:tgtEl>
                                        <p:attrNameLst>
                                          <p:attrName>ppt_w</p:attrName>
                                        </p:attrNameLst>
                                      </p:cBhvr>
                                      <p:tavLst>
                                        <p:tav tm="0">
                                          <p:val>
                                            <p:strVal val="#ppt_w*.05"/>
                                          </p:val>
                                        </p:tav>
                                        <p:tav tm="100000">
                                          <p:val>
                                            <p:strVal val="#ppt_w"/>
                                          </p:val>
                                        </p:tav>
                                      </p:tavLst>
                                    </p:anim>
                                    <p:anim calcmode="lin" valueType="num">
                                      <p:cBhvr>
                                        <p:cTn id="97" dur="1000" fill="hold"/>
                                        <p:tgtEl>
                                          <p:spTgt spid="22"/>
                                        </p:tgtEl>
                                        <p:attrNameLst>
                                          <p:attrName>ppt_h</p:attrName>
                                        </p:attrNameLst>
                                      </p:cBhvr>
                                      <p:tavLst>
                                        <p:tav tm="0">
                                          <p:val>
                                            <p:strVal val="#ppt_h"/>
                                          </p:val>
                                        </p:tav>
                                        <p:tav tm="100000">
                                          <p:val>
                                            <p:strVal val="#ppt_h"/>
                                          </p:val>
                                        </p:tav>
                                      </p:tavLst>
                                    </p:anim>
                                    <p:anim calcmode="lin" valueType="num">
                                      <p:cBhvr>
                                        <p:cTn id="98" dur="500" decel="50000" fill="hold">
                                          <p:stCondLst>
                                            <p:cond delay="0"/>
                                          </p:stCondLst>
                                        </p:cTn>
                                        <p:tgtEl>
                                          <p:spTgt spid="22"/>
                                        </p:tgtEl>
                                        <p:attrNameLst>
                                          <p:attrName>ppt_x</p:attrName>
                                        </p:attrNameLst>
                                      </p:cBhvr>
                                      <p:tavLst>
                                        <p:tav tm="0">
                                          <p:val>
                                            <p:strVal val="#ppt_x+.4"/>
                                          </p:val>
                                        </p:tav>
                                        <p:tav tm="100000">
                                          <p:val>
                                            <p:strVal val="#ppt_x"/>
                                          </p:val>
                                        </p:tav>
                                      </p:tavLst>
                                    </p:anim>
                                    <p:anim calcmode="lin" valueType="num">
                                      <p:cBhvr>
                                        <p:cTn id="99" dur="500" decel="50000" fill="hold">
                                          <p:stCondLst>
                                            <p:cond delay="0"/>
                                          </p:stCondLst>
                                        </p:cTn>
                                        <p:tgtEl>
                                          <p:spTgt spid="22"/>
                                        </p:tgtEl>
                                        <p:attrNameLst>
                                          <p:attrName>ppt_y</p:attrName>
                                        </p:attrNameLst>
                                      </p:cBhvr>
                                      <p:tavLst>
                                        <p:tav tm="0">
                                          <p:val>
                                            <p:strVal val="#ppt_y-.2"/>
                                          </p:val>
                                        </p:tav>
                                        <p:tav tm="100000">
                                          <p:val>
                                            <p:strVal val="#ppt_y+.1"/>
                                          </p:val>
                                        </p:tav>
                                      </p:tavLst>
                                    </p:anim>
                                    <p:anim calcmode="lin" valueType="num">
                                      <p:cBhvr>
                                        <p:cTn id="100" dur="500" accel="50000" fill="hold">
                                          <p:stCondLst>
                                            <p:cond delay="500"/>
                                          </p:stCondLst>
                                        </p:cTn>
                                        <p:tgtEl>
                                          <p:spTgt spid="22"/>
                                        </p:tgtEl>
                                        <p:attrNameLst>
                                          <p:attrName>ppt_y</p:attrName>
                                        </p:attrNameLst>
                                      </p:cBhvr>
                                      <p:tavLst>
                                        <p:tav tm="0">
                                          <p:val>
                                            <p:strVal val="#ppt_y+.1"/>
                                          </p:val>
                                        </p:tav>
                                        <p:tav tm="100000">
                                          <p:val>
                                            <p:strVal val="#ppt_y"/>
                                          </p:val>
                                        </p:tav>
                                      </p:tavLst>
                                    </p:anim>
                                    <p:animEffect transition="in" filter="fade">
                                      <p:cBhvr>
                                        <p:cTn id="101" dur="1000" decel="50000">
                                          <p:stCondLst>
                                            <p:cond delay="0"/>
                                          </p:stCondLst>
                                        </p:cTn>
                                        <p:tgtEl>
                                          <p:spTgt spid="22"/>
                                        </p:tgtEl>
                                      </p:cBhvr>
                                    </p:animEffect>
                                  </p:childTnLst>
                                </p:cTn>
                              </p:par>
                              <p:par>
                                <p:cTn id="102" presetID="25" presetClass="entr" presetSubtype="0" fill="hold" grpId="0" nodeType="withEffect">
                                  <p:stCondLst>
                                    <p:cond delay="0"/>
                                  </p:stCondLst>
                                  <p:childTnLst>
                                    <p:set>
                                      <p:cBhvr>
                                        <p:cTn id="103" dur="1" fill="hold">
                                          <p:stCondLst>
                                            <p:cond delay="0"/>
                                          </p:stCondLst>
                                        </p:cTn>
                                        <p:tgtEl>
                                          <p:spTgt spid="23"/>
                                        </p:tgtEl>
                                        <p:attrNameLst>
                                          <p:attrName>style.visibility</p:attrName>
                                        </p:attrNameLst>
                                      </p:cBhvr>
                                      <p:to>
                                        <p:strVal val="visible"/>
                                      </p:to>
                                    </p:set>
                                    <p:anim calcmode="lin" valueType="num">
                                      <p:cBhvr>
                                        <p:cTn id="104" dur="500" decel="50000" fill="hold">
                                          <p:stCondLst>
                                            <p:cond delay="0"/>
                                          </p:stCondLst>
                                        </p:cTn>
                                        <p:tgtEl>
                                          <p:spTgt spid="23"/>
                                        </p:tgtEl>
                                        <p:attrNameLst>
                                          <p:attrName>style.rotation</p:attrName>
                                        </p:attrNameLst>
                                      </p:cBhvr>
                                      <p:tavLst>
                                        <p:tav tm="0">
                                          <p:val>
                                            <p:fltVal val="-90"/>
                                          </p:val>
                                        </p:tav>
                                        <p:tav tm="100000">
                                          <p:val>
                                            <p:fltVal val="0"/>
                                          </p:val>
                                        </p:tav>
                                      </p:tavLst>
                                    </p:anim>
                                    <p:anim calcmode="lin" valueType="num">
                                      <p:cBhvr>
                                        <p:cTn id="105" dur="500" decel="50000" fill="hold">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06" dur="500" accel="50000" fill="hold">
                                          <p:stCondLst>
                                            <p:cond delay="500"/>
                                          </p:stCondLst>
                                        </p:cTn>
                                        <p:tgtEl>
                                          <p:spTgt spid="23"/>
                                        </p:tgtEl>
                                        <p:attrNameLst>
                                          <p:attrName>ppt_w</p:attrName>
                                        </p:attrNameLst>
                                      </p:cBhvr>
                                      <p:tavLst>
                                        <p:tav tm="0">
                                          <p:val>
                                            <p:strVal val="#ppt_w*.05"/>
                                          </p:val>
                                        </p:tav>
                                        <p:tav tm="100000">
                                          <p:val>
                                            <p:strVal val="#ppt_w"/>
                                          </p:val>
                                        </p:tav>
                                      </p:tavLst>
                                    </p:anim>
                                    <p:anim calcmode="lin" valueType="num">
                                      <p:cBhvr>
                                        <p:cTn id="107" dur="1000" fill="hold"/>
                                        <p:tgtEl>
                                          <p:spTgt spid="23"/>
                                        </p:tgtEl>
                                        <p:attrNameLst>
                                          <p:attrName>ppt_h</p:attrName>
                                        </p:attrNameLst>
                                      </p:cBhvr>
                                      <p:tavLst>
                                        <p:tav tm="0">
                                          <p:val>
                                            <p:strVal val="#ppt_h"/>
                                          </p:val>
                                        </p:tav>
                                        <p:tav tm="100000">
                                          <p:val>
                                            <p:strVal val="#ppt_h"/>
                                          </p:val>
                                        </p:tav>
                                      </p:tavLst>
                                    </p:anim>
                                    <p:anim calcmode="lin" valueType="num">
                                      <p:cBhvr>
                                        <p:cTn id="108" dur="500" decel="50000" fill="hold">
                                          <p:stCondLst>
                                            <p:cond delay="0"/>
                                          </p:stCondLst>
                                        </p:cTn>
                                        <p:tgtEl>
                                          <p:spTgt spid="23"/>
                                        </p:tgtEl>
                                        <p:attrNameLst>
                                          <p:attrName>ppt_x</p:attrName>
                                        </p:attrNameLst>
                                      </p:cBhvr>
                                      <p:tavLst>
                                        <p:tav tm="0">
                                          <p:val>
                                            <p:strVal val="#ppt_x+.4"/>
                                          </p:val>
                                        </p:tav>
                                        <p:tav tm="100000">
                                          <p:val>
                                            <p:strVal val="#ppt_x"/>
                                          </p:val>
                                        </p:tav>
                                      </p:tavLst>
                                    </p:anim>
                                    <p:anim calcmode="lin" valueType="num">
                                      <p:cBhvr>
                                        <p:cTn id="109" dur="500" decel="50000" fill="hold">
                                          <p:stCondLst>
                                            <p:cond delay="0"/>
                                          </p:stCondLst>
                                        </p:cTn>
                                        <p:tgtEl>
                                          <p:spTgt spid="23"/>
                                        </p:tgtEl>
                                        <p:attrNameLst>
                                          <p:attrName>ppt_y</p:attrName>
                                        </p:attrNameLst>
                                      </p:cBhvr>
                                      <p:tavLst>
                                        <p:tav tm="0">
                                          <p:val>
                                            <p:strVal val="#ppt_y-.2"/>
                                          </p:val>
                                        </p:tav>
                                        <p:tav tm="100000">
                                          <p:val>
                                            <p:strVal val="#ppt_y+.1"/>
                                          </p:val>
                                        </p:tav>
                                      </p:tavLst>
                                    </p:anim>
                                    <p:anim calcmode="lin" valueType="num">
                                      <p:cBhvr>
                                        <p:cTn id="110" dur="500" accel="50000" fill="hold">
                                          <p:stCondLst>
                                            <p:cond delay="500"/>
                                          </p:stCondLst>
                                        </p:cTn>
                                        <p:tgtEl>
                                          <p:spTgt spid="23"/>
                                        </p:tgtEl>
                                        <p:attrNameLst>
                                          <p:attrName>ppt_y</p:attrName>
                                        </p:attrNameLst>
                                      </p:cBhvr>
                                      <p:tavLst>
                                        <p:tav tm="0">
                                          <p:val>
                                            <p:strVal val="#ppt_y+.1"/>
                                          </p:val>
                                        </p:tav>
                                        <p:tav tm="100000">
                                          <p:val>
                                            <p:strVal val="#ppt_y"/>
                                          </p:val>
                                        </p:tav>
                                      </p:tavLst>
                                    </p:anim>
                                    <p:animEffect transition="in" filter="fade">
                                      <p:cBhvr>
                                        <p:cTn id="111" dur="1000" decel="50000">
                                          <p:stCondLst>
                                            <p:cond delay="0"/>
                                          </p:stCondLst>
                                        </p:cTn>
                                        <p:tgtEl>
                                          <p:spTgt spid="23"/>
                                        </p:tgtEl>
                                      </p:cBhvr>
                                    </p:animEffect>
                                  </p:childTnLst>
                                </p:cTn>
                              </p:par>
                              <p:par>
                                <p:cTn id="112" presetID="25" presetClass="entr" presetSubtype="0" fill="hold" grpId="0" nodeType="withEffect">
                                  <p:stCondLst>
                                    <p:cond delay="0"/>
                                  </p:stCondLst>
                                  <p:childTnLst>
                                    <p:set>
                                      <p:cBhvr>
                                        <p:cTn id="113" dur="1" fill="hold">
                                          <p:stCondLst>
                                            <p:cond delay="0"/>
                                          </p:stCondLst>
                                        </p:cTn>
                                        <p:tgtEl>
                                          <p:spTgt spid="14"/>
                                        </p:tgtEl>
                                        <p:attrNameLst>
                                          <p:attrName>style.visibility</p:attrName>
                                        </p:attrNameLst>
                                      </p:cBhvr>
                                      <p:to>
                                        <p:strVal val="visible"/>
                                      </p:to>
                                    </p:set>
                                    <p:anim calcmode="lin" valueType="num">
                                      <p:cBhvr>
                                        <p:cTn id="114"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115"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116"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117" dur="1000" fill="hold"/>
                                        <p:tgtEl>
                                          <p:spTgt spid="14"/>
                                        </p:tgtEl>
                                        <p:attrNameLst>
                                          <p:attrName>ppt_h</p:attrName>
                                        </p:attrNameLst>
                                      </p:cBhvr>
                                      <p:tavLst>
                                        <p:tav tm="0">
                                          <p:val>
                                            <p:strVal val="#ppt_h"/>
                                          </p:val>
                                        </p:tav>
                                        <p:tav tm="100000">
                                          <p:val>
                                            <p:strVal val="#ppt_h"/>
                                          </p:val>
                                        </p:tav>
                                      </p:tavLst>
                                    </p:anim>
                                    <p:anim calcmode="lin" valueType="num">
                                      <p:cBhvr>
                                        <p:cTn id="118"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119"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120"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121" dur="1000" decel="50000">
                                          <p:stCondLst>
                                            <p:cond delay="0"/>
                                          </p:stCondLst>
                                        </p:cTn>
                                        <p:tgtEl>
                                          <p:spTgt spid="14"/>
                                        </p:tgtEl>
                                      </p:cBhvr>
                                    </p:animEffect>
                                  </p:childTnLst>
                                </p:cTn>
                              </p:par>
                              <p:par>
                                <p:cTn id="122" presetID="25" presetClass="entr" presetSubtype="0" fill="hold" grpId="0" nodeType="withEffect">
                                  <p:stCondLst>
                                    <p:cond delay="0"/>
                                  </p:stCondLst>
                                  <p:childTnLst>
                                    <p:set>
                                      <p:cBhvr>
                                        <p:cTn id="123" dur="1" fill="hold">
                                          <p:stCondLst>
                                            <p:cond delay="0"/>
                                          </p:stCondLst>
                                        </p:cTn>
                                        <p:tgtEl>
                                          <p:spTgt spid="17"/>
                                        </p:tgtEl>
                                        <p:attrNameLst>
                                          <p:attrName>style.visibility</p:attrName>
                                        </p:attrNameLst>
                                      </p:cBhvr>
                                      <p:to>
                                        <p:strVal val="visible"/>
                                      </p:to>
                                    </p:set>
                                    <p:anim calcmode="lin" valueType="num">
                                      <p:cBhvr>
                                        <p:cTn id="124"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125"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126"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127" dur="1000" fill="hold"/>
                                        <p:tgtEl>
                                          <p:spTgt spid="17"/>
                                        </p:tgtEl>
                                        <p:attrNameLst>
                                          <p:attrName>ppt_h</p:attrName>
                                        </p:attrNameLst>
                                      </p:cBhvr>
                                      <p:tavLst>
                                        <p:tav tm="0">
                                          <p:val>
                                            <p:strVal val="#ppt_h"/>
                                          </p:val>
                                        </p:tav>
                                        <p:tav tm="100000">
                                          <p:val>
                                            <p:strVal val="#ppt_h"/>
                                          </p:val>
                                        </p:tav>
                                      </p:tavLst>
                                    </p:anim>
                                    <p:anim calcmode="lin" valueType="num">
                                      <p:cBhvr>
                                        <p:cTn id="128"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129"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130"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131" dur="1000" decel="50000">
                                          <p:stCondLst>
                                            <p:cond delay="0"/>
                                          </p:stCondLst>
                                        </p:cTn>
                                        <p:tgtEl>
                                          <p:spTgt spid="17"/>
                                        </p:tgtEl>
                                      </p:cBhvr>
                                    </p:animEffect>
                                  </p:childTnLst>
                                </p:cTn>
                              </p:par>
                              <p:par>
                                <p:cTn id="132" presetID="25" presetClass="entr" presetSubtype="0" fill="hold" grpId="0" nodeType="withEffect">
                                  <p:stCondLst>
                                    <p:cond delay="0"/>
                                  </p:stCondLst>
                                  <p:childTnLst>
                                    <p:set>
                                      <p:cBhvr>
                                        <p:cTn id="133" dur="1" fill="hold">
                                          <p:stCondLst>
                                            <p:cond delay="0"/>
                                          </p:stCondLst>
                                        </p:cTn>
                                        <p:tgtEl>
                                          <p:spTgt spid="34"/>
                                        </p:tgtEl>
                                        <p:attrNameLst>
                                          <p:attrName>style.visibility</p:attrName>
                                        </p:attrNameLst>
                                      </p:cBhvr>
                                      <p:to>
                                        <p:strVal val="visible"/>
                                      </p:to>
                                    </p:set>
                                    <p:anim calcmode="lin" valueType="num">
                                      <p:cBhvr>
                                        <p:cTn id="134" dur="500" decel="50000" fill="hold">
                                          <p:stCondLst>
                                            <p:cond delay="0"/>
                                          </p:stCondLst>
                                        </p:cTn>
                                        <p:tgtEl>
                                          <p:spTgt spid="34"/>
                                        </p:tgtEl>
                                        <p:attrNameLst>
                                          <p:attrName>style.rotation</p:attrName>
                                        </p:attrNameLst>
                                      </p:cBhvr>
                                      <p:tavLst>
                                        <p:tav tm="0">
                                          <p:val>
                                            <p:fltVal val="-90"/>
                                          </p:val>
                                        </p:tav>
                                        <p:tav tm="100000">
                                          <p:val>
                                            <p:fltVal val="0"/>
                                          </p:val>
                                        </p:tav>
                                      </p:tavLst>
                                    </p:anim>
                                    <p:anim calcmode="lin" valueType="num">
                                      <p:cBhvr>
                                        <p:cTn id="135" dur="500" decel="50000" fill="hold">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136" dur="500" accel="50000" fill="hold">
                                          <p:stCondLst>
                                            <p:cond delay="500"/>
                                          </p:stCondLst>
                                        </p:cTn>
                                        <p:tgtEl>
                                          <p:spTgt spid="34"/>
                                        </p:tgtEl>
                                        <p:attrNameLst>
                                          <p:attrName>ppt_w</p:attrName>
                                        </p:attrNameLst>
                                      </p:cBhvr>
                                      <p:tavLst>
                                        <p:tav tm="0">
                                          <p:val>
                                            <p:strVal val="#ppt_w*.05"/>
                                          </p:val>
                                        </p:tav>
                                        <p:tav tm="100000">
                                          <p:val>
                                            <p:strVal val="#ppt_w"/>
                                          </p:val>
                                        </p:tav>
                                      </p:tavLst>
                                    </p:anim>
                                    <p:anim calcmode="lin" valueType="num">
                                      <p:cBhvr>
                                        <p:cTn id="137" dur="1000" fill="hold"/>
                                        <p:tgtEl>
                                          <p:spTgt spid="34"/>
                                        </p:tgtEl>
                                        <p:attrNameLst>
                                          <p:attrName>ppt_h</p:attrName>
                                        </p:attrNameLst>
                                      </p:cBhvr>
                                      <p:tavLst>
                                        <p:tav tm="0">
                                          <p:val>
                                            <p:strVal val="#ppt_h"/>
                                          </p:val>
                                        </p:tav>
                                        <p:tav tm="100000">
                                          <p:val>
                                            <p:strVal val="#ppt_h"/>
                                          </p:val>
                                        </p:tav>
                                      </p:tavLst>
                                    </p:anim>
                                    <p:anim calcmode="lin" valueType="num">
                                      <p:cBhvr>
                                        <p:cTn id="138" dur="500" decel="50000" fill="hold">
                                          <p:stCondLst>
                                            <p:cond delay="0"/>
                                          </p:stCondLst>
                                        </p:cTn>
                                        <p:tgtEl>
                                          <p:spTgt spid="34"/>
                                        </p:tgtEl>
                                        <p:attrNameLst>
                                          <p:attrName>ppt_x</p:attrName>
                                        </p:attrNameLst>
                                      </p:cBhvr>
                                      <p:tavLst>
                                        <p:tav tm="0">
                                          <p:val>
                                            <p:strVal val="#ppt_x+.4"/>
                                          </p:val>
                                        </p:tav>
                                        <p:tav tm="100000">
                                          <p:val>
                                            <p:strVal val="#ppt_x"/>
                                          </p:val>
                                        </p:tav>
                                      </p:tavLst>
                                    </p:anim>
                                    <p:anim calcmode="lin" valueType="num">
                                      <p:cBhvr>
                                        <p:cTn id="139" dur="500" decel="50000" fill="hold">
                                          <p:stCondLst>
                                            <p:cond delay="0"/>
                                          </p:stCondLst>
                                        </p:cTn>
                                        <p:tgtEl>
                                          <p:spTgt spid="34"/>
                                        </p:tgtEl>
                                        <p:attrNameLst>
                                          <p:attrName>ppt_y</p:attrName>
                                        </p:attrNameLst>
                                      </p:cBhvr>
                                      <p:tavLst>
                                        <p:tav tm="0">
                                          <p:val>
                                            <p:strVal val="#ppt_y-.2"/>
                                          </p:val>
                                        </p:tav>
                                        <p:tav tm="100000">
                                          <p:val>
                                            <p:strVal val="#ppt_y+.1"/>
                                          </p:val>
                                        </p:tav>
                                      </p:tavLst>
                                    </p:anim>
                                    <p:anim calcmode="lin" valueType="num">
                                      <p:cBhvr>
                                        <p:cTn id="140" dur="500" accel="50000" fill="hold">
                                          <p:stCondLst>
                                            <p:cond delay="500"/>
                                          </p:stCondLst>
                                        </p:cTn>
                                        <p:tgtEl>
                                          <p:spTgt spid="34"/>
                                        </p:tgtEl>
                                        <p:attrNameLst>
                                          <p:attrName>ppt_y</p:attrName>
                                        </p:attrNameLst>
                                      </p:cBhvr>
                                      <p:tavLst>
                                        <p:tav tm="0">
                                          <p:val>
                                            <p:strVal val="#ppt_y+.1"/>
                                          </p:val>
                                        </p:tav>
                                        <p:tav tm="100000">
                                          <p:val>
                                            <p:strVal val="#ppt_y"/>
                                          </p:val>
                                        </p:tav>
                                      </p:tavLst>
                                    </p:anim>
                                    <p:animEffect transition="in" filter="fade">
                                      <p:cBhvr>
                                        <p:cTn id="141" dur="1000" decel="50000">
                                          <p:stCondLst>
                                            <p:cond delay="0"/>
                                          </p:stCondLst>
                                        </p:cTn>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9" grpId="0" animBg="1"/>
      <p:bldP spid="20" grpId="0" animBg="1"/>
      <p:bldP spid="21" grpId="0" animBg="1"/>
      <p:bldP spid="22" grpId="0"/>
      <p:bldP spid="23" grpId="0"/>
      <p:bldP spid="2"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60087" y="62282"/>
            <a:ext cx="8378053" cy="461665"/>
          </a:xfrm>
          <a:prstGeom prst="rect">
            <a:avLst/>
          </a:prstGeom>
          <a:solidFill>
            <a:schemeClr val="accent1"/>
          </a:solidFill>
          <a:ln>
            <a:solidFill>
              <a:schemeClr val="accent1"/>
            </a:solidFill>
          </a:ln>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ETUDE DU RESEAU EXISTANT DE LA </a:t>
            </a:r>
            <a:r>
              <a:rPr lang="en-US" sz="2400" b="1" dirty="0" smtClean="0">
                <a:latin typeface="Times New Roman" panose="02020603050405020304" pitchFamily="18" charset="0"/>
                <a:cs typeface="Times New Roman" panose="02020603050405020304" pitchFamily="18" charset="0"/>
              </a:rPr>
              <a:t>CAMTEL(1/4)</a:t>
            </a:r>
            <a:endParaRPr lang="en-US" sz="2400" b="1" dirty="0">
              <a:latin typeface="Times New Roman" panose="02020603050405020304" pitchFamily="18" charset="0"/>
              <a:cs typeface="Times New Roman" panose="02020603050405020304" pitchFamily="18" charset="0"/>
            </a:endParaRPr>
          </a:p>
        </p:txBody>
      </p:sp>
      <p:sp>
        <p:nvSpPr>
          <p:cNvPr id="27" name="ZoneTexte 1">
            <a:extLst>
              <a:ext uri="{FF2B5EF4-FFF2-40B4-BE49-F238E27FC236}">
                <a16:creationId xmlns:a16="http://schemas.microsoft.com/office/drawing/2014/main" id="{192FD17A-4A72-4420-97E2-DEAC1B33B5B7}"/>
              </a:ext>
            </a:extLst>
          </p:cNvPr>
          <p:cNvSpPr txBox="1"/>
          <p:nvPr/>
        </p:nvSpPr>
        <p:spPr>
          <a:xfrm>
            <a:off x="121749" y="540108"/>
            <a:ext cx="9144000" cy="477054"/>
          </a:xfrm>
          <a:prstGeom prst="rect">
            <a:avLst/>
          </a:prstGeom>
          <a:noFill/>
        </p:spPr>
        <p:txBody>
          <a:bodyPr wrap="square" rtlCol="0">
            <a:spAutoFit/>
          </a:bodyPr>
          <a:lstStyle/>
          <a:p>
            <a:pPr marL="342891" indent="-342891" algn="ctr">
              <a:buFont typeface="Wingdings" panose="05000000000000000000" pitchFamily="2" charset="2"/>
              <a:buChar char="q"/>
            </a:pPr>
            <a:r>
              <a:rPr lang="fr-FR" sz="2500" b="1" dirty="0">
                <a:solidFill>
                  <a:schemeClr val="accent1"/>
                </a:solidFill>
                <a:latin typeface="Times New Roman" panose="02020603050405020304" pitchFamily="18" charset="0"/>
                <a:cs typeface="Times New Roman" panose="02020603050405020304" pitchFamily="18" charset="0"/>
              </a:rPr>
              <a:t>SOLUTION ARCHITECTURALE</a:t>
            </a:r>
          </a:p>
        </p:txBody>
      </p:sp>
      <p:sp>
        <p:nvSpPr>
          <p:cNvPr id="9" name="Slide Number Placeholder 8">
            <a:extLst>
              <a:ext uri="{FF2B5EF4-FFF2-40B4-BE49-F238E27FC236}">
                <a16:creationId xmlns:a16="http://schemas.microsoft.com/office/drawing/2014/main" id="{BDB28BD8-DAB2-4FB2-A162-D9509288AB9F}"/>
              </a:ext>
            </a:extLst>
          </p:cNvPr>
          <p:cNvSpPr>
            <a:spLocks noGrp="1"/>
          </p:cNvSpPr>
          <p:nvPr>
            <p:ph type="sldNum" sz="quarter" idx="12"/>
          </p:nvPr>
        </p:nvSpPr>
        <p:spPr/>
        <p:txBody>
          <a:bodyPr/>
          <a:lstStyle/>
          <a:p>
            <a:r>
              <a:rPr lang="en-US" sz="3200" dirty="0"/>
              <a:t>7</a:t>
            </a:r>
          </a:p>
        </p:txBody>
      </p:sp>
      <p:sp>
        <p:nvSpPr>
          <p:cNvPr id="23" name="Rectangle 22"/>
          <p:cNvSpPr/>
          <p:nvPr/>
        </p:nvSpPr>
        <p:spPr>
          <a:xfrm>
            <a:off x="2051442" y="5522624"/>
            <a:ext cx="5303615" cy="646331"/>
          </a:xfrm>
          <a:prstGeom prst="rect">
            <a:avLst/>
          </a:prstGeom>
        </p:spPr>
        <p:txBody>
          <a:bodyPr wrap="square">
            <a:spAutoFit/>
          </a:bodyPr>
          <a:lstStyle/>
          <a:p>
            <a:r>
              <a:rPr lang="fr-FR" i="1" dirty="0">
                <a:solidFill>
                  <a:srgbClr val="000000"/>
                </a:solidFill>
                <a:latin typeface="Times New Roman" panose="02020603050405020304" pitchFamily="18" charset="0"/>
              </a:rPr>
              <a:t>Figure 1 : Schéma de connectivité de CAMTEL</a:t>
            </a:r>
            <a:r>
              <a:rPr lang="fr-FR" dirty="0"/>
              <a:t> </a:t>
            </a:r>
            <a:br>
              <a:rPr lang="fr-FR" dirty="0"/>
            </a:br>
            <a:endParaRPr lang="fr-FR" dirty="0"/>
          </a:p>
        </p:txBody>
      </p:sp>
      <p:pic>
        <p:nvPicPr>
          <p:cNvPr id="24" name="Image 23"/>
          <p:cNvPicPr/>
          <p:nvPr/>
        </p:nvPicPr>
        <p:blipFill>
          <a:blip r:embed="rId3"/>
          <a:stretch>
            <a:fillRect/>
          </a:stretch>
        </p:blipFill>
        <p:spPr>
          <a:xfrm>
            <a:off x="121754" y="1307999"/>
            <a:ext cx="8896027" cy="3629219"/>
          </a:xfrm>
          <a:prstGeom prst="rect">
            <a:avLst/>
          </a:prstGeom>
        </p:spPr>
      </p:pic>
      <p:sp>
        <p:nvSpPr>
          <p:cNvPr id="25" name="Rectangle 24"/>
          <p:cNvSpPr/>
          <p:nvPr/>
        </p:nvSpPr>
        <p:spPr>
          <a:xfrm>
            <a:off x="43813" y="1458419"/>
            <a:ext cx="1218777" cy="3666000"/>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1340532" y="1410352"/>
            <a:ext cx="2358833" cy="3714073"/>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p:cNvSpPr/>
          <p:nvPr/>
        </p:nvSpPr>
        <p:spPr>
          <a:xfrm>
            <a:off x="4262039" y="1410352"/>
            <a:ext cx="3093019" cy="3714073"/>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604440" y="1515849"/>
            <a:ext cx="6636159" cy="3714073"/>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616626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80">
                                          <p:stCondLst>
                                            <p:cond delay="0"/>
                                          </p:stCondLst>
                                        </p:cTn>
                                        <p:tgtEl>
                                          <p:spTgt spid="23"/>
                                        </p:tgtEl>
                                      </p:cBhvr>
                                    </p:animEffect>
                                    <p:anim calcmode="lin" valueType="num">
                                      <p:cBhvr>
                                        <p:cTn id="8"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3" dur="26">
                                          <p:stCondLst>
                                            <p:cond delay="650"/>
                                          </p:stCondLst>
                                        </p:cTn>
                                        <p:tgtEl>
                                          <p:spTgt spid="23"/>
                                        </p:tgtEl>
                                      </p:cBhvr>
                                      <p:to x="100000" y="60000"/>
                                    </p:animScale>
                                    <p:animScale>
                                      <p:cBhvr>
                                        <p:cTn id="14" dur="166" decel="50000">
                                          <p:stCondLst>
                                            <p:cond delay="676"/>
                                          </p:stCondLst>
                                        </p:cTn>
                                        <p:tgtEl>
                                          <p:spTgt spid="23"/>
                                        </p:tgtEl>
                                      </p:cBhvr>
                                      <p:to x="100000" y="100000"/>
                                    </p:animScale>
                                    <p:animScale>
                                      <p:cBhvr>
                                        <p:cTn id="15" dur="26">
                                          <p:stCondLst>
                                            <p:cond delay="1312"/>
                                          </p:stCondLst>
                                        </p:cTn>
                                        <p:tgtEl>
                                          <p:spTgt spid="23"/>
                                        </p:tgtEl>
                                      </p:cBhvr>
                                      <p:to x="100000" y="80000"/>
                                    </p:animScale>
                                    <p:animScale>
                                      <p:cBhvr>
                                        <p:cTn id="16" dur="166" decel="50000">
                                          <p:stCondLst>
                                            <p:cond delay="1338"/>
                                          </p:stCondLst>
                                        </p:cTn>
                                        <p:tgtEl>
                                          <p:spTgt spid="23"/>
                                        </p:tgtEl>
                                      </p:cBhvr>
                                      <p:to x="100000" y="100000"/>
                                    </p:animScale>
                                    <p:animScale>
                                      <p:cBhvr>
                                        <p:cTn id="17" dur="26">
                                          <p:stCondLst>
                                            <p:cond delay="1642"/>
                                          </p:stCondLst>
                                        </p:cTn>
                                        <p:tgtEl>
                                          <p:spTgt spid="23"/>
                                        </p:tgtEl>
                                      </p:cBhvr>
                                      <p:to x="100000" y="90000"/>
                                    </p:animScale>
                                    <p:animScale>
                                      <p:cBhvr>
                                        <p:cTn id="18" dur="166" decel="50000">
                                          <p:stCondLst>
                                            <p:cond delay="1668"/>
                                          </p:stCondLst>
                                        </p:cTn>
                                        <p:tgtEl>
                                          <p:spTgt spid="23"/>
                                        </p:tgtEl>
                                      </p:cBhvr>
                                      <p:to x="100000" y="100000"/>
                                    </p:animScale>
                                    <p:animScale>
                                      <p:cBhvr>
                                        <p:cTn id="19" dur="26">
                                          <p:stCondLst>
                                            <p:cond delay="1808"/>
                                          </p:stCondLst>
                                        </p:cTn>
                                        <p:tgtEl>
                                          <p:spTgt spid="23"/>
                                        </p:tgtEl>
                                      </p:cBhvr>
                                      <p:to x="100000" y="95000"/>
                                    </p:animScale>
                                    <p:animScale>
                                      <p:cBhvr>
                                        <p:cTn id="20" dur="166" decel="50000">
                                          <p:stCondLst>
                                            <p:cond delay="1834"/>
                                          </p:stCondLst>
                                        </p:cTn>
                                        <p:tgtEl>
                                          <p:spTgt spid="2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repeatCount="indefinite" fill="hold" grpId="0" nodeType="clickEffect">
                                  <p:stCondLst>
                                    <p:cond delay="0"/>
                                  </p:stCondLst>
                                  <p:endCondLst>
                                    <p:cond evt="onNext" delay="0">
                                      <p:tgtEl>
                                        <p:sldTgt/>
                                      </p:tgtEl>
                                    </p:cond>
                                  </p:endCondLst>
                                  <p:childTnLst>
                                    <p:set>
                                      <p:cBhvr>
                                        <p:cTn id="24" dur="1" fill="hold">
                                          <p:stCondLst>
                                            <p:cond delay="0"/>
                                          </p:stCondLst>
                                        </p:cTn>
                                        <p:tgtEl>
                                          <p:spTgt spid="25"/>
                                        </p:tgtEl>
                                        <p:attrNameLst>
                                          <p:attrName>style.visibility</p:attrName>
                                        </p:attrNameLst>
                                      </p:cBhvr>
                                      <p:to>
                                        <p:strVal val="visible"/>
                                      </p:to>
                                    </p:set>
                                    <p:animEffect transition="in" filter="barn(inVertical)">
                                      <p:cBhvr>
                                        <p:cTn id="25"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16" presetClass="entr" presetSubtype="21" repeatCount="indefinite" fill="hold" grpId="0" nodeType="clickEffect">
                                  <p:stCondLst>
                                    <p:cond delay="0"/>
                                  </p:stCondLst>
                                  <p:endCondLst>
                                    <p:cond evt="onNext" delay="0">
                                      <p:tgtEl>
                                        <p:sldTgt/>
                                      </p:tgtEl>
                                    </p:cond>
                                  </p:endCondLst>
                                  <p:childTnLst>
                                    <p:set>
                                      <p:cBhvr>
                                        <p:cTn id="29" dur="1" fill="hold">
                                          <p:stCondLst>
                                            <p:cond delay="0"/>
                                          </p:stCondLst>
                                        </p:cTn>
                                        <p:tgtEl>
                                          <p:spTgt spid="26"/>
                                        </p:tgtEl>
                                        <p:attrNameLst>
                                          <p:attrName>style.visibility</p:attrName>
                                        </p:attrNameLst>
                                      </p:cBhvr>
                                      <p:to>
                                        <p:strVal val="visible"/>
                                      </p:to>
                                    </p:set>
                                    <p:animEffect transition="in" filter="barn(inVertical)">
                                      <p:cBhvr>
                                        <p:cTn id="30"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6" presetClass="entr" presetSubtype="21" repeatCount="indefinite" fill="hold" grpId="0" nodeType="clickEffect">
                                  <p:stCondLst>
                                    <p:cond delay="0"/>
                                  </p:stCondLst>
                                  <p:endCondLst>
                                    <p:cond evt="onNext" delay="0">
                                      <p:tgtEl>
                                        <p:sldTgt/>
                                      </p:tgtEl>
                                    </p:cond>
                                  </p:endCondLst>
                                  <p:childTnLst>
                                    <p:set>
                                      <p:cBhvr>
                                        <p:cTn id="34" dur="1" fill="hold">
                                          <p:stCondLst>
                                            <p:cond delay="0"/>
                                          </p:stCondLst>
                                        </p:cTn>
                                        <p:tgtEl>
                                          <p:spTgt spid="28"/>
                                        </p:tgtEl>
                                        <p:attrNameLst>
                                          <p:attrName>style.visibility</p:attrName>
                                        </p:attrNameLst>
                                      </p:cBhvr>
                                      <p:to>
                                        <p:strVal val="visible"/>
                                      </p:to>
                                    </p:set>
                                    <p:animEffect transition="in" filter="barn(inVertical)">
                                      <p:cBhvr>
                                        <p:cTn id="35"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16" presetClass="entr" presetSubtype="21" repeatCount="indefinite" fill="hold" grpId="0" nodeType="clickEffect">
                                  <p:stCondLst>
                                    <p:cond delay="0"/>
                                  </p:stCondLst>
                                  <p:endCondLst>
                                    <p:cond evt="onNext" delay="0">
                                      <p:tgtEl>
                                        <p:sldTgt/>
                                      </p:tgtEl>
                                    </p:cond>
                                  </p:endCondLst>
                                  <p:childTnLst>
                                    <p:set>
                                      <p:cBhvr>
                                        <p:cTn id="39" dur="1" fill="hold">
                                          <p:stCondLst>
                                            <p:cond delay="0"/>
                                          </p:stCondLst>
                                        </p:cTn>
                                        <p:tgtEl>
                                          <p:spTgt spid="29"/>
                                        </p:tgtEl>
                                        <p:attrNameLst>
                                          <p:attrName>style.visibility</p:attrName>
                                        </p:attrNameLst>
                                      </p:cBhvr>
                                      <p:to>
                                        <p:strVal val="visible"/>
                                      </p:to>
                                    </p:set>
                                    <p:animEffect transition="in" filter="barn(inVertical)">
                                      <p:cBhvr>
                                        <p:cTn id="40" dur="5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60087" y="62282"/>
            <a:ext cx="8378053" cy="461665"/>
          </a:xfrm>
          <a:prstGeom prst="rect">
            <a:avLst/>
          </a:prstGeom>
          <a:solidFill>
            <a:schemeClr val="accent1"/>
          </a:solidFill>
          <a:ln>
            <a:solidFill>
              <a:schemeClr val="accent1"/>
            </a:solidFill>
          </a:ln>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ETUDE DU RESEAU EXISTANT DE LA </a:t>
            </a:r>
            <a:r>
              <a:rPr lang="en-US" sz="2400" b="1" dirty="0" smtClean="0">
                <a:latin typeface="Times New Roman" panose="02020603050405020304" pitchFamily="18" charset="0"/>
                <a:cs typeface="Times New Roman" panose="02020603050405020304" pitchFamily="18" charset="0"/>
              </a:rPr>
              <a:t>CAMTEL(2/4)</a:t>
            </a:r>
            <a:endParaRPr lang="en-US" sz="2400" b="1" dirty="0">
              <a:latin typeface="Times New Roman" panose="02020603050405020304" pitchFamily="18" charset="0"/>
              <a:cs typeface="Times New Roman" panose="02020603050405020304" pitchFamily="18" charset="0"/>
            </a:endParaRPr>
          </a:p>
        </p:txBody>
      </p:sp>
      <p:sp>
        <p:nvSpPr>
          <p:cNvPr id="27" name="ZoneTexte 1">
            <a:extLst>
              <a:ext uri="{FF2B5EF4-FFF2-40B4-BE49-F238E27FC236}">
                <a16:creationId xmlns:a16="http://schemas.microsoft.com/office/drawing/2014/main" id="{192FD17A-4A72-4420-97E2-DEAC1B33B5B7}"/>
              </a:ext>
            </a:extLst>
          </p:cNvPr>
          <p:cNvSpPr txBox="1"/>
          <p:nvPr/>
        </p:nvSpPr>
        <p:spPr>
          <a:xfrm>
            <a:off x="121749" y="540108"/>
            <a:ext cx="9144000" cy="477054"/>
          </a:xfrm>
          <a:prstGeom prst="rect">
            <a:avLst/>
          </a:prstGeom>
          <a:noFill/>
        </p:spPr>
        <p:txBody>
          <a:bodyPr wrap="square" rtlCol="0">
            <a:spAutoFit/>
          </a:bodyPr>
          <a:lstStyle/>
          <a:p>
            <a:pPr marL="342891" indent="-342891" algn="ctr">
              <a:buFont typeface="Wingdings" panose="05000000000000000000" pitchFamily="2" charset="2"/>
              <a:buChar char="q"/>
            </a:pPr>
            <a:r>
              <a:rPr lang="fr-FR" sz="2500" b="1" dirty="0">
                <a:solidFill>
                  <a:schemeClr val="accent1"/>
                </a:solidFill>
                <a:latin typeface="Times New Roman" panose="02020603050405020304" pitchFamily="18" charset="0"/>
                <a:cs typeface="Times New Roman" panose="02020603050405020304" pitchFamily="18" charset="0"/>
              </a:rPr>
              <a:t>SOLUTION PHYSIQUE(1/3)</a:t>
            </a:r>
          </a:p>
        </p:txBody>
      </p:sp>
      <p:sp>
        <p:nvSpPr>
          <p:cNvPr id="9" name="Slide Number Placeholder 8">
            <a:extLst>
              <a:ext uri="{FF2B5EF4-FFF2-40B4-BE49-F238E27FC236}">
                <a16:creationId xmlns:a16="http://schemas.microsoft.com/office/drawing/2014/main" id="{BDB28BD8-DAB2-4FB2-A162-D9509288AB9F}"/>
              </a:ext>
            </a:extLst>
          </p:cNvPr>
          <p:cNvSpPr>
            <a:spLocks noGrp="1"/>
          </p:cNvSpPr>
          <p:nvPr>
            <p:ph type="sldNum" sz="quarter" idx="12"/>
          </p:nvPr>
        </p:nvSpPr>
        <p:spPr/>
        <p:txBody>
          <a:bodyPr/>
          <a:lstStyle/>
          <a:p>
            <a:r>
              <a:rPr lang="en-US" sz="3200" dirty="0"/>
              <a:t>8</a:t>
            </a:r>
          </a:p>
        </p:txBody>
      </p:sp>
      <p:sp>
        <p:nvSpPr>
          <p:cNvPr id="10" name="Rectangle 9"/>
          <p:cNvSpPr/>
          <p:nvPr/>
        </p:nvSpPr>
        <p:spPr>
          <a:xfrm>
            <a:off x="1130737" y="5959098"/>
            <a:ext cx="6370944" cy="369332"/>
          </a:xfrm>
          <a:prstGeom prst="rect">
            <a:avLst/>
          </a:prstGeom>
        </p:spPr>
        <p:txBody>
          <a:bodyPr wrap="square">
            <a:spAutoFit/>
          </a:bodyPr>
          <a:lstStyle/>
          <a:p>
            <a:r>
              <a:rPr lang="fr-FR" dirty="0">
                <a:solidFill>
                  <a:srgbClr val="000000"/>
                </a:solidFill>
                <a:latin typeface="Times New Roman" panose="02020603050405020304" pitchFamily="18" charset="0"/>
                <a:ea typeface="Calibri" panose="020F0502020204030204" pitchFamily="34" charset="0"/>
              </a:rPr>
              <a:t>Figure 2 : Architecture simplifiée du réseau LTE de la CAMTEL</a:t>
            </a:r>
            <a:endParaRPr lang="fr-FR" dirty="0"/>
          </a:p>
        </p:txBody>
      </p:sp>
      <p:pic>
        <p:nvPicPr>
          <p:cNvPr id="11" name="Image 10"/>
          <p:cNvPicPr>
            <a:picLocks noChangeAspect="1"/>
          </p:cNvPicPr>
          <p:nvPr/>
        </p:nvPicPr>
        <p:blipFill>
          <a:blip r:embed="rId3"/>
          <a:stretch>
            <a:fillRect/>
          </a:stretch>
        </p:blipFill>
        <p:spPr>
          <a:xfrm>
            <a:off x="18298" y="1033330"/>
            <a:ext cx="8942523" cy="4933243"/>
          </a:xfrm>
          <a:prstGeom prst="rect">
            <a:avLst/>
          </a:prstGeom>
        </p:spPr>
      </p:pic>
      <p:sp>
        <p:nvSpPr>
          <p:cNvPr id="12" name="Rectangle 11"/>
          <p:cNvSpPr/>
          <p:nvPr/>
        </p:nvSpPr>
        <p:spPr>
          <a:xfrm>
            <a:off x="877796" y="2256498"/>
            <a:ext cx="890931" cy="210363"/>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851526" y="3681124"/>
            <a:ext cx="756759" cy="251219"/>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839452" y="5265314"/>
            <a:ext cx="890931" cy="210363"/>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p:nvPr/>
        </p:nvCxnSpPr>
        <p:spPr>
          <a:xfrm flipH="1" flipV="1">
            <a:off x="3139505" y="3200309"/>
            <a:ext cx="577592" cy="144526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H="1" flipV="1">
            <a:off x="2765329" y="3664959"/>
            <a:ext cx="951775" cy="98061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flipH="1" flipV="1">
            <a:off x="2765327" y="4357535"/>
            <a:ext cx="951776" cy="28803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flipH="1" flipV="1">
            <a:off x="5279866" y="3623739"/>
            <a:ext cx="794316" cy="128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p:nvPr/>
        </p:nvCxnSpPr>
        <p:spPr>
          <a:xfrm flipV="1">
            <a:off x="6074186" y="3607576"/>
            <a:ext cx="660287" cy="1265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5371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anim calcmode="lin" valueType="num">
                                      <p:cBhvr>
                                        <p:cTn id="10" dur="1000" fill="hold"/>
                                        <p:tgtEl>
                                          <p:spTgt spid="10"/>
                                        </p:tgtEl>
                                        <p:attrNameLst>
                                          <p:attrName>ppt_x</p:attrName>
                                        </p:attrNameLst>
                                      </p:cBhvr>
                                      <p:tavLst>
                                        <p:tav tm="0">
                                          <p:val>
                                            <p:strVal val="#ppt_x"/>
                                          </p:val>
                                        </p:tav>
                                        <p:tav tm="100000">
                                          <p:val>
                                            <p:strVal val="#ppt_x"/>
                                          </p:val>
                                        </p:tav>
                                      </p:tavLst>
                                    </p:anim>
                                    <p:anim calcmode="lin" valueType="num">
                                      <p:cBhvr>
                                        <p:cTn id="1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6" presetClass="entr" presetSubtype="21" repeatCount="indefinite" grpId="0" nodeType="clickEffect">
                                  <p:stCondLst>
                                    <p:cond delay="0"/>
                                  </p:stCondLst>
                                  <p:endCondLst>
                                    <p:cond evt="onNext" delay="0">
                                      <p:tgtEl>
                                        <p:sldTgt/>
                                      </p:tgtEl>
                                    </p:cond>
                                  </p:end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1000"/>
                                        <p:tgtEl>
                                          <p:spTgt spid="12"/>
                                        </p:tgtEl>
                                      </p:cBhvr>
                                    </p:animEffect>
                                  </p:childTnLst>
                                </p:cTn>
                              </p:par>
                              <p:par>
                                <p:cTn id="17" presetID="16" presetClass="entr" presetSubtype="21" repeatCount="indefinite" grpId="0" nodeType="withEffect">
                                  <p:stCondLst>
                                    <p:cond delay="0"/>
                                  </p:stCondLst>
                                  <p:endCondLst>
                                    <p:cond evt="onNext" delay="0">
                                      <p:tgtEl>
                                        <p:sldTgt/>
                                      </p:tgtEl>
                                    </p:cond>
                                  </p:end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1000"/>
                                        <p:tgtEl>
                                          <p:spTgt spid="13"/>
                                        </p:tgtEl>
                                      </p:cBhvr>
                                    </p:animEffect>
                                  </p:childTnLst>
                                </p:cTn>
                              </p:par>
                              <p:par>
                                <p:cTn id="20" presetID="16" presetClass="entr" presetSubtype="21" repeatCount="indefinite" grpId="0" nodeType="withEffect">
                                  <p:stCondLst>
                                    <p:cond delay="0"/>
                                  </p:stCondLst>
                                  <p:endCondLst>
                                    <p:cond evt="onNext" delay="0">
                                      <p:tgtEl>
                                        <p:sldTgt/>
                                      </p:tgtEl>
                                    </p:cond>
                                  </p:end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1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repeatCount="indefinite" fill="hold" nodeType="clickEffect">
                                  <p:stCondLst>
                                    <p:cond delay="0"/>
                                  </p:stCondLst>
                                  <p:endCondLst>
                                    <p:cond evt="onNext" delay="0">
                                      <p:tgtEl>
                                        <p:sldTgt/>
                                      </p:tgtEl>
                                    </p:cond>
                                  </p:end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10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par>
                                <p:cTn id="28" presetID="22" presetClass="entr" presetSubtype="4" repeatCount="indefinite" fill="hold" nodeType="withEffect">
                                  <p:stCondLst>
                                    <p:cond delay="0"/>
                                  </p:stCondLst>
                                  <p:endCondLst>
                                    <p:cond evt="onNext" delay="0">
                                      <p:tgtEl>
                                        <p:sldTgt/>
                                      </p:tgtEl>
                                    </p:cond>
                                  </p:end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10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par>
                                <p:cTn id="31" presetID="22" presetClass="entr" presetSubtype="4" repeatCount="indefinite" fill="hold" nodeType="withEffect">
                                  <p:stCondLst>
                                    <p:cond delay="0"/>
                                  </p:stCondLst>
                                  <p:endCondLst>
                                    <p:cond evt="onNext" delay="0">
                                      <p:tgtEl>
                                        <p:sldTgt/>
                                      </p:tgtEl>
                                    </p:cond>
                                  </p:endCondLst>
                                  <p:childTnLst>
                                    <p:set>
                                      <p:cBhvr>
                                        <p:cTn id="32" dur="1" fill="hold">
                                          <p:stCondLst>
                                            <p:cond delay="0"/>
                                          </p:stCondLst>
                                        </p:cTn>
                                        <p:tgtEl>
                                          <p:spTgt spid="15"/>
                                        </p:tgtEl>
                                        <p:attrNameLst>
                                          <p:attrName>style.visibility</p:attrName>
                                        </p:attrNameLst>
                                      </p:cBhvr>
                                      <p:to>
                                        <p:strVal val="visible"/>
                                      </p:to>
                                    </p:set>
                                    <p:animEffect transition="in" filter="wipe(down)">
                                      <p:cBhvr>
                                        <p:cTn id="33" dur="10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22" presetClass="entr" presetSubtype="4" repeatCount="indefinite" nodeType="clickEffect">
                                  <p:stCondLst>
                                    <p:cond delay="0"/>
                                  </p:stCondLst>
                                  <p:endCondLst>
                                    <p:cond evt="onNext" delay="0">
                                      <p:tgtEl>
                                        <p:sldTgt/>
                                      </p:tgtEl>
                                    </p:cond>
                                  </p:endCondLst>
                                  <p:childTnLst>
                                    <p:set>
                                      <p:cBhvr>
                                        <p:cTn id="37" dur="1" fill="hold">
                                          <p:stCondLst>
                                            <p:cond delay="0"/>
                                          </p:stCondLst>
                                        </p:cTn>
                                        <p:tgtEl>
                                          <p:spTgt spid="41"/>
                                        </p:tgtEl>
                                        <p:attrNameLst>
                                          <p:attrName>style.visibility</p:attrName>
                                        </p:attrNameLst>
                                      </p:cBhvr>
                                      <p:to>
                                        <p:strVal val="visible"/>
                                      </p:to>
                                    </p:set>
                                    <p:animEffect transition="in" filter="wipe(down)">
                                      <p:cBhvr>
                                        <p:cTn id="38"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par>
                                <p:cTn id="39" presetID="22" presetClass="entr" presetSubtype="4" repeatCount="indefinite" nodeType="withEffect">
                                  <p:stCondLst>
                                    <p:cond delay="0"/>
                                  </p:stCondLst>
                                  <p:endCondLst>
                                    <p:cond evt="onNext" delay="0">
                                      <p:tgtEl>
                                        <p:sldTgt/>
                                      </p:tgtEl>
                                    </p:cond>
                                  </p:endCondLst>
                                  <p:childTnLst>
                                    <p:set>
                                      <p:cBhvr>
                                        <p:cTn id="40" dur="1" fill="hold">
                                          <p:stCondLst>
                                            <p:cond delay="0"/>
                                          </p:stCondLst>
                                        </p:cTn>
                                        <p:tgtEl>
                                          <p:spTgt spid="42"/>
                                        </p:tgtEl>
                                        <p:attrNameLst>
                                          <p:attrName>style.visibility</p:attrName>
                                        </p:attrNameLst>
                                      </p:cBhvr>
                                      <p:to>
                                        <p:strVal val="visible"/>
                                      </p:to>
                                    </p:set>
                                    <p:animEffect transition="in" filter="wipe(down)">
                                      <p:cBhvr>
                                        <p:cTn id="41" dur="50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60087" y="62282"/>
            <a:ext cx="8378053" cy="461665"/>
          </a:xfrm>
          <a:prstGeom prst="rect">
            <a:avLst/>
          </a:prstGeom>
          <a:solidFill>
            <a:schemeClr val="accent1"/>
          </a:solidFill>
          <a:ln>
            <a:solidFill>
              <a:schemeClr val="accent1"/>
            </a:solidFill>
          </a:ln>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ETUDE DU RESEAU EXISTANT DE LA </a:t>
            </a:r>
            <a:r>
              <a:rPr lang="en-US" sz="2400" b="1" dirty="0" smtClean="0">
                <a:latin typeface="Times New Roman" panose="02020603050405020304" pitchFamily="18" charset="0"/>
                <a:cs typeface="Times New Roman" panose="02020603050405020304" pitchFamily="18" charset="0"/>
              </a:rPr>
              <a:t>CAMTEL(3/4)</a:t>
            </a:r>
            <a:endParaRPr lang="en-US" sz="2400" b="1" dirty="0">
              <a:latin typeface="Times New Roman" panose="02020603050405020304" pitchFamily="18" charset="0"/>
              <a:cs typeface="Times New Roman" panose="02020603050405020304" pitchFamily="18" charset="0"/>
            </a:endParaRPr>
          </a:p>
        </p:txBody>
      </p:sp>
      <p:sp>
        <p:nvSpPr>
          <p:cNvPr id="27" name="ZoneTexte 1">
            <a:extLst>
              <a:ext uri="{FF2B5EF4-FFF2-40B4-BE49-F238E27FC236}">
                <a16:creationId xmlns:a16="http://schemas.microsoft.com/office/drawing/2014/main" id="{192FD17A-4A72-4420-97E2-DEAC1B33B5B7}"/>
              </a:ext>
            </a:extLst>
          </p:cNvPr>
          <p:cNvSpPr txBox="1"/>
          <p:nvPr/>
        </p:nvSpPr>
        <p:spPr>
          <a:xfrm>
            <a:off x="121749" y="540108"/>
            <a:ext cx="9144000" cy="477054"/>
          </a:xfrm>
          <a:prstGeom prst="rect">
            <a:avLst/>
          </a:prstGeom>
          <a:noFill/>
        </p:spPr>
        <p:txBody>
          <a:bodyPr wrap="square" rtlCol="0">
            <a:spAutoFit/>
          </a:bodyPr>
          <a:lstStyle/>
          <a:p>
            <a:pPr marL="342891" indent="-342891" algn="ctr">
              <a:buFont typeface="Wingdings" panose="05000000000000000000" pitchFamily="2" charset="2"/>
              <a:buChar char="q"/>
            </a:pPr>
            <a:r>
              <a:rPr lang="fr-FR" sz="2500" b="1" dirty="0">
                <a:solidFill>
                  <a:schemeClr val="accent1"/>
                </a:solidFill>
                <a:latin typeface="Times New Roman" panose="02020603050405020304" pitchFamily="18" charset="0"/>
                <a:cs typeface="Times New Roman" panose="02020603050405020304" pitchFamily="18" charset="0"/>
              </a:rPr>
              <a:t>SOLUTION PHYSIQUE(2/3)</a:t>
            </a:r>
          </a:p>
        </p:txBody>
      </p:sp>
      <p:sp>
        <p:nvSpPr>
          <p:cNvPr id="9" name="Slide Number Placeholder 8">
            <a:extLst>
              <a:ext uri="{FF2B5EF4-FFF2-40B4-BE49-F238E27FC236}">
                <a16:creationId xmlns:a16="http://schemas.microsoft.com/office/drawing/2014/main" id="{BDB28BD8-DAB2-4FB2-A162-D9509288AB9F}"/>
              </a:ext>
            </a:extLst>
          </p:cNvPr>
          <p:cNvSpPr>
            <a:spLocks noGrp="1"/>
          </p:cNvSpPr>
          <p:nvPr>
            <p:ph type="sldNum" sz="quarter" idx="12"/>
          </p:nvPr>
        </p:nvSpPr>
        <p:spPr/>
        <p:txBody>
          <a:bodyPr/>
          <a:lstStyle/>
          <a:p>
            <a:r>
              <a:rPr lang="en-US" sz="3200" dirty="0"/>
              <a:t>9</a:t>
            </a:r>
          </a:p>
        </p:txBody>
      </p:sp>
      <p:sp>
        <p:nvSpPr>
          <p:cNvPr id="10" name="ZoneTexte 9"/>
          <p:cNvSpPr txBox="1"/>
          <p:nvPr/>
        </p:nvSpPr>
        <p:spPr>
          <a:xfrm>
            <a:off x="83972" y="970654"/>
            <a:ext cx="4718328" cy="369332"/>
          </a:xfrm>
          <a:prstGeom prst="rect">
            <a:avLst/>
          </a:prstGeom>
          <a:noFill/>
        </p:spPr>
        <p:txBody>
          <a:bodyPr wrap="square" rtlCol="0">
            <a:spAutoFit/>
          </a:bodyPr>
          <a:lstStyle/>
          <a:p>
            <a:r>
              <a:rPr lang="fr-FR" dirty="0">
                <a:solidFill>
                  <a:schemeClr val="accent1"/>
                </a:solidFill>
              </a:rPr>
              <a:t>la gamme de routeur </a:t>
            </a:r>
            <a:r>
              <a:rPr lang="fr-FR" dirty="0" smtClean="0">
                <a:solidFill>
                  <a:schemeClr val="accent1"/>
                </a:solidFill>
              </a:rPr>
              <a:t>ATN et NE40X </a:t>
            </a:r>
            <a:r>
              <a:rPr lang="fr-FR" dirty="0">
                <a:solidFill>
                  <a:schemeClr val="accent1"/>
                </a:solidFill>
              </a:rPr>
              <a:t>DE HUAWEI</a:t>
            </a:r>
          </a:p>
        </p:txBody>
      </p:sp>
      <p:pic>
        <p:nvPicPr>
          <p:cNvPr id="11" name="Image 10"/>
          <p:cNvPicPr/>
          <p:nvPr/>
        </p:nvPicPr>
        <p:blipFill>
          <a:blip r:embed="rId3"/>
          <a:stretch>
            <a:fillRect/>
          </a:stretch>
        </p:blipFill>
        <p:spPr>
          <a:xfrm>
            <a:off x="187578" y="3948150"/>
            <a:ext cx="3028951" cy="1333500"/>
          </a:xfrm>
          <a:prstGeom prst="rect">
            <a:avLst/>
          </a:prstGeom>
        </p:spPr>
      </p:pic>
      <p:sp>
        <p:nvSpPr>
          <p:cNvPr id="12" name="Rectangle 11"/>
          <p:cNvSpPr/>
          <p:nvPr/>
        </p:nvSpPr>
        <p:spPr>
          <a:xfrm>
            <a:off x="0" y="5691717"/>
            <a:ext cx="3230372" cy="369332"/>
          </a:xfrm>
          <a:prstGeom prst="rect">
            <a:avLst/>
          </a:prstGeom>
        </p:spPr>
        <p:txBody>
          <a:bodyPr wrap="none">
            <a:spAutoFit/>
          </a:bodyPr>
          <a:lstStyle/>
          <a:p>
            <a:r>
              <a:rPr lang="fr-FR" dirty="0">
                <a:solidFill>
                  <a:srgbClr val="000000"/>
                </a:solidFill>
                <a:latin typeface="Times New Roman" panose="02020603050405020304" pitchFamily="18" charset="0"/>
                <a:ea typeface="Calibri" panose="020F0502020204030204" pitchFamily="34" charset="0"/>
              </a:rPr>
              <a:t>Figure 3 : châssis d’un NE40-X3</a:t>
            </a:r>
            <a:endParaRPr lang="fr-FR" dirty="0"/>
          </a:p>
        </p:txBody>
      </p:sp>
      <p:pic>
        <p:nvPicPr>
          <p:cNvPr id="13" name="Image 12"/>
          <p:cNvPicPr/>
          <p:nvPr/>
        </p:nvPicPr>
        <p:blipFill>
          <a:blip r:embed="rId4"/>
          <a:stretch>
            <a:fillRect/>
          </a:stretch>
        </p:blipFill>
        <p:spPr>
          <a:xfrm>
            <a:off x="5952156" y="3754133"/>
            <a:ext cx="2371725" cy="1790908"/>
          </a:xfrm>
          <a:prstGeom prst="rect">
            <a:avLst/>
          </a:prstGeom>
        </p:spPr>
      </p:pic>
      <p:sp>
        <p:nvSpPr>
          <p:cNvPr id="14" name="Rectangle 13"/>
          <p:cNvSpPr/>
          <p:nvPr/>
        </p:nvSpPr>
        <p:spPr>
          <a:xfrm>
            <a:off x="5352240" y="5631456"/>
            <a:ext cx="3285900" cy="369332"/>
          </a:xfrm>
          <a:prstGeom prst="rect">
            <a:avLst/>
          </a:prstGeom>
        </p:spPr>
        <p:txBody>
          <a:bodyPr wrap="none">
            <a:spAutoFit/>
          </a:bodyPr>
          <a:lstStyle/>
          <a:p>
            <a:pPr>
              <a:spcAft>
                <a:spcPts val="1000"/>
              </a:spcAft>
            </a:pPr>
            <a:r>
              <a:rPr lang="fr-FR"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Figure 4 : Châssis d’un NE40-X8</a:t>
            </a:r>
            <a:endParaRPr lang="fr-FR" sz="1100" i="1"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angle 15"/>
          <p:cNvSpPr/>
          <p:nvPr/>
        </p:nvSpPr>
        <p:spPr>
          <a:xfrm>
            <a:off x="461537" y="2761596"/>
            <a:ext cx="2768835" cy="369332"/>
          </a:xfrm>
          <a:prstGeom prst="rect">
            <a:avLst/>
          </a:prstGeom>
        </p:spPr>
        <p:txBody>
          <a:bodyPr wrap="none">
            <a:spAutoFit/>
          </a:bodyPr>
          <a:lstStyle/>
          <a:p>
            <a:r>
              <a:rPr lang="fr-FR" dirty="0">
                <a:solidFill>
                  <a:srgbClr val="000000"/>
                </a:solidFill>
                <a:latin typeface="Times New Roman" panose="02020603050405020304" pitchFamily="18" charset="0"/>
                <a:ea typeface="Calibri" panose="020F0502020204030204" pitchFamily="34" charset="0"/>
              </a:rPr>
              <a:t>Figure 5 : châssis ATN 910I</a:t>
            </a:r>
            <a:endParaRPr lang="fr-FR" dirty="0"/>
          </a:p>
        </p:txBody>
      </p:sp>
      <p:pic>
        <p:nvPicPr>
          <p:cNvPr id="17" name="Image 16"/>
          <p:cNvPicPr/>
          <p:nvPr/>
        </p:nvPicPr>
        <p:blipFill>
          <a:blip r:embed="rId5"/>
          <a:stretch>
            <a:fillRect/>
          </a:stretch>
        </p:blipFill>
        <p:spPr>
          <a:xfrm>
            <a:off x="5114925" y="1644767"/>
            <a:ext cx="4029075" cy="981075"/>
          </a:xfrm>
          <a:prstGeom prst="rect">
            <a:avLst/>
          </a:prstGeom>
        </p:spPr>
      </p:pic>
      <p:sp>
        <p:nvSpPr>
          <p:cNvPr id="18" name="Rectangle 17"/>
          <p:cNvSpPr/>
          <p:nvPr/>
        </p:nvSpPr>
        <p:spPr>
          <a:xfrm>
            <a:off x="5170396" y="2930954"/>
            <a:ext cx="3467744" cy="523220"/>
          </a:xfrm>
          <a:prstGeom prst="rect">
            <a:avLst/>
          </a:prstGeom>
        </p:spPr>
        <p:txBody>
          <a:bodyPr wrap="none">
            <a:spAutoFit/>
          </a:bodyPr>
          <a:lstStyle/>
          <a:p>
            <a:r>
              <a:rPr lang="fr-FR" sz="2800" dirty="0">
                <a:solidFill>
                  <a:srgbClr val="000000"/>
                </a:solidFill>
                <a:latin typeface="Times New Roman" panose="02020603050405020304" pitchFamily="18" charset="0"/>
                <a:ea typeface="Calibri" panose="020F0502020204030204" pitchFamily="34" charset="0"/>
              </a:rPr>
              <a:t> </a:t>
            </a:r>
            <a:r>
              <a:rPr lang="fr-FR" dirty="0">
                <a:solidFill>
                  <a:srgbClr val="000000"/>
                </a:solidFill>
                <a:latin typeface="Times New Roman" panose="02020603050405020304" pitchFamily="18" charset="0"/>
                <a:ea typeface="Calibri" panose="020F0502020204030204" pitchFamily="34" charset="0"/>
              </a:rPr>
              <a:t>Figure 6 </a:t>
            </a:r>
            <a:r>
              <a:rPr lang="fr-FR" dirty="0">
                <a:solidFill>
                  <a:srgbClr val="212121"/>
                </a:solidFill>
                <a:latin typeface="Times New Roman" panose="02020603050405020304" pitchFamily="18" charset="0"/>
                <a:ea typeface="Calibri" panose="020F0502020204030204" pitchFamily="34" charset="0"/>
              </a:rPr>
              <a:t>: Châssis d’un ATN950B </a:t>
            </a:r>
            <a:endParaRPr lang="fr-FR" dirty="0"/>
          </a:p>
        </p:txBody>
      </p:sp>
      <p:pic>
        <p:nvPicPr>
          <p:cNvPr id="25" name="Image 24"/>
          <p:cNvPicPr/>
          <p:nvPr/>
        </p:nvPicPr>
        <p:blipFill>
          <a:blip r:embed="rId6"/>
          <a:stretch>
            <a:fillRect/>
          </a:stretch>
        </p:blipFill>
        <p:spPr>
          <a:xfrm>
            <a:off x="83972" y="1834384"/>
            <a:ext cx="3962400" cy="685800"/>
          </a:xfrm>
          <a:prstGeom prst="rect">
            <a:avLst/>
          </a:prstGeom>
        </p:spPr>
      </p:pic>
    </p:spTree>
    <p:extLst>
      <p:ext uri="{BB962C8B-B14F-4D97-AF65-F5344CB8AC3E}">
        <p14:creationId xmlns:p14="http://schemas.microsoft.com/office/powerpoint/2010/main" val="9055502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60087" y="62282"/>
            <a:ext cx="8378053" cy="461665"/>
          </a:xfrm>
          <a:prstGeom prst="rect">
            <a:avLst/>
          </a:prstGeom>
          <a:solidFill>
            <a:schemeClr val="accent1"/>
          </a:solidFill>
          <a:ln>
            <a:solidFill>
              <a:schemeClr val="accent1"/>
            </a:solidFill>
          </a:ln>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ETUDE DU RESEAU EXISTANT DE LA </a:t>
            </a:r>
            <a:r>
              <a:rPr lang="en-US" sz="2400" b="1" dirty="0" smtClean="0">
                <a:latin typeface="Times New Roman" panose="02020603050405020304" pitchFamily="18" charset="0"/>
                <a:cs typeface="Times New Roman" panose="02020603050405020304" pitchFamily="18" charset="0"/>
              </a:rPr>
              <a:t>CAMTEL(4/4)</a:t>
            </a:r>
            <a:endParaRPr lang="en-US" sz="2400" b="1" dirty="0">
              <a:latin typeface="Times New Roman" panose="02020603050405020304" pitchFamily="18" charset="0"/>
              <a:cs typeface="Times New Roman" panose="02020603050405020304" pitchFamily="18" charset="0"/>
            </a:endParaRPr>
          </a:p>
        </p:txBody>
      </p:sp>
      <p:sp>
        <p:nvSpPr>
          <p:cNvPr id="27" name="ZoneTexte 1">
            <a:extLst>
              <a:ext uri="{FF2B5EF4-FFF2-40B4-BE49-F238E27FC236}">
                <a16:creationId xmlns:a16="http://schemas.microsoft.com/office/drawing/2014/main" id="{192FD17A-4A72-4420-97E2-DEAC1B33B5B7}"/>
              </a:ext>
            </a:extLst>
          </p:cNvPr>
          <p:cNvSpPr txBox="1"/>
          <p:nvPr/>
        </p:nvSpPr>
        <p:spPr>
          <a:xfrm>
            <a:off x="121749" y="540108"/>
            <a:ext cx="9144000" cy="477054"/>
          </a:xfrm>
          <a:prstGeom prst="rect">
            <a:avLst/>
          </a:prstGeom>
          <a:noFill/>
        </p:spPr>
        <p:txBody>
          <a:bodyPr wrap="square" rtlCol="0">
            <a:spAutoFit/>
          </a:bodyPr>
          <a:lstStyle/>
          <a:p>
            <a:pPr marL="342891" indent="-342891" algn="ctr">
              <a:buFont typeface="Wingdings" panose="05000000000000000000" pitchFamily="2" charset="2"/>
              <a:buChar char="q"/>
            </a:pPr>
            <a:r>
              <a:rPr lang="fr-FR" sz="2500" b="1" dirty="0">
                <a:solidFill>
                  <a:schemeClr val="accent1"/>
                </a:solidFill>
                <a:latin typeface="Times New Roman" panose="02020603050405020304" pitchFamily="18" charset="0"/>
                <a:cs typeface="Times New Roman" panose="02020603050405020304" pitchFamily="18" charset="0"/>
              </a:rPr>
              <a:t>SOLUTION LOGIQUE</a:t>
            </a:r>
          </a:p>
        </p:txBody>
      </p:sp>
      <p:sp>
        <p:nvSpPr>
          <p:cNvPr id="9" name="Slide Number Placeholder 8">
            <a:extLst>
              <a:ext uri="{FF2B5EF4-FFF2-40B4-BE49-F238E27FC236}">
                <a16:creationId xmlns:a16="http://schemas.microsoft.com/office/drawing/2014/main" id="{BDB28BD8-DAB2-4FB2-A162-D9509288AB9F}"/>
              </a:ext>
            </a:extLst>
          </p:cNvPr>
          <p:cNvSpPr>
            <a:spLocks noGrp="1"/>
          </p:cNvSpPr>
          <p:nvPr>
            <p:ph type="sldNum" sz="quarter" idx="12"/>
          </p:nvPr>
        </p:nvSpPr>
        <p:spPr/>
        <p:txBody>
          <a:bodyPr/>
          <a:lstStyle/>
          <a:p>
            <a:r>
              <a:rPr lang="en-US" sz="3200" dirty="0" smtClean="0"/>
              <a:t>10</a:t>
            </a:r>
            <a:endParaRPr lang="en-US" sz="3200" dirty="0"/>
          </a:p>
        </p:txBody>
      </p:sp>
      <p:sp>
        <p:nvSpPr>
          <p:cNvPr id="16" name="ZoneTexte 15"/>
          <p:cNvSpPr txBox="1"/>
          <p:nvPr/>
        </p:nvSpPr>
        <p:spPr>
          <a:xfrm>
            <a:off x="260087" y="1162374"/>
            <a:ext cx="2475445" cy="369332"/>
          </a:xfrm>
          <a:prstGeom prst="rect">
            <a:avLst/>
          </a:prstGeom>
          <a:noFill/>
        </p:spPr>
        <p:txBody>
          <a:bodyPr wrap="square" rtlCol="0">
            <a:spAutoFit/>
          </a:bodyPr>
          <a:lstStyle/>
          <a:p>
            <a:r>
              <a:rPr lang="fr-FR" dirty="0">
                <a:solidFill>
                  <a:schemeClr val="accent1"/>
                </a:solidFill>
              </a:rPr>
              <a:t>Protocoles et services </a:t>
            </a:r>
          </a:p>
        </p:txBody>
      </p:sp>
      <p:sp>
        <p:nvSpPr>
          <p:cNvPr id="17" name="ZoneTexte 16"/>
          <p:cNvSpPr txBox="1"/>
          <p:nvPr/>
        </p:nvSpPr>
        <p:spPr>
          <a:xfrm>
            <a:off x="52367" y="1978714"/>
            <a:ext cx="2683160" cy="369332"/>
          </a:xfrm>
          <a:prstGeom prst="rect">
            <a:avLst/>
          </a:prstGeom>
          <a:noFill/>
        </p:spPr>
        <p:txBody>
          <a:bodyPr wrap="square" rtlCol="0">
            <a:spAutoFit/>
          </a:bodyPr>
          <a:lstStyle/>
          <a:p>
            <a:r>
              <a:rPr lang="fr-FR" dirty="0">
                <a:latin typeface="Times New Roman" panose="02020603050405020304" pitchFamily="18" charset="0"/>
                <a:cs typeface="Times New Roman" panose="02020603050405020304" pitchFamily="18" charset="0"/>
              </a:rPr>
              <a:t>Protocole de routage IS-IS</a:t>
            </a:r>
          </a:p>
        </p:txBody>
      </p:sp>
      <p:sp>
        <p:nvSpPr>
          <p:cNvPr id="18" name="Flèche droite 17"/>
          <p:cNvSpPr/>
          <p:nvPr/>
        </p:nvSpPr>
        <p:spPr>
          <a:xfrm>
            <a:off x="2735527" y="1934114"/>
            <a:ext cx="978408" cy="4547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p:cNvSpPr txBox="1"/>
          <p:nvPr/>
        </p:nvSpPr>
        <p:spPr>
          <a:xfrm>
            <a:off x="3907516" y="1130360"/>
            <a:ext cx="4979169" cy="2031325"/>
          </a:xfrm>
          <a:prstGeom prst="rect">
            <a:avLst/>
          </a:prstGeom>
          <a:noFill/>
        </p:spPr>
        <p:txBody>
          <a:bodyPr wrap="square" rtlCol="0">
            <a:spAutoFit/>
          </a:bodyPr>
          <a:lstStyle/>
          <a:p>
            <a:pPr marL="285744" indent="-285744">
              <a:buFont typeface="Wingdings" panose="05000000000000000000" pitchFamily="2" charset="2"/>
              <a:buChar char="ü"/>
            </a:pPr>
            <a:r>
              <a:rPr lang="fr-FR" dirty="0">
                <a:latin typeface="Times New Roman" panose="02020603050405020304" pitchFamily="18" charset="0"/>
                <a:cs typeface="Times New Roman" panose="02020603050405020304" pitchFamily="18" charset="0"/>
              </a:rPr>
              <a:t>Robuste </a:t>
            </a:r>
          </a:p>
          <a:p>
            <a:endParaRPr lang="fr-FR" dirty="0">
              <a:latin typeface="Times New Roman" panose="02020603050405020304" pitchFamily="18" charset="0"/>
              <a:cs typeface="Times New Roman" panose="02020603050405020304" pitchFamily="18" charset="0"/>
            </a:endParaRPr>
          </a:p>
          <a:p>
            <a:pPr marL="285744" indent="-285744">
              <a:buFont typeface="Wingdings" panose="05000000000000000000" pitchFamily="2" charset="2"/>
              <a:buChar char="ü"/>
            </a:pPr>
            <a:r>
              <a:rPr lang="fr-FR" dirty="0">
                <a:latin typeface="Times New Roman" panose="02020603050405020304" pitchFamily="18" charset="0"/>
                <a:cs typeface="Times New Roman" panose="02020603050405020304" pitchFamily="18" charset="0"/>
              </a:rPr>
              <a:t>Prise en charge de l’IPV6</a:t>
            </a:r>
          </a:p>
          <a:p>
            <a:endParaRPr lang="fr-FR" dirty="0">
              <a:latin typeface="Times New Roman" panose="02020603050405020304" pitchFamily="18" charset="0"/>
              <a:cs typeface="Times New Roman" panose="02020603050405020304" pitchFamily="18" charset="0"/>
            </a:endParaRPr>
          </a:p>
          <a:p>
            <a:pPr marL="285744" indent="-285744">
              <a:buFont typeface="Wingdings" panose="05000000000000000000" pitchFamily="2" charset="2"/>
              <a:buChar char="ü"/>
            </a:pPr>
            <a:r>
              <a:rPr lang="fr-FR" dirty="0">
                <a:latin typeface="Times New Roman" panose="02020603050405020304" pitchFamily="18" charset="0"/>
                <a:cs typeface="Times New Roman" panose="02020603050405020304" pitchFamily="18" charset="0"/>
              </a:rPr>
              <a:t>répond à toutes les spécificités de la qualité de service (</a:t>
            </a:r>
            <a:r>
              <a:rPr lang="fr-FR" dirty="0" err="1">
                <a:latin typeface="Times New Roman" panose="02020603050405020304" pitchFamily="18" charset="0"/>
                <a:cs typeface="Times New Roman" panose="02020603050405020304" pitchFamily="18" charset="0"/>
              </a:rPr>
              <a:t>QoS</a:t>
            </a:r>
            <a:r>
              <a:rPr lang="fr-FR" dirty="0">
                <a:latin typeface="Times New Roman" panose="02020603050405020304" pitchFamily="18" charset="0"/>
                <a:cs typeface="Times New Roman" panose="02020603050405020304" pitchFamily="18" charset="0"/>
              </a:rPr>
              <a:t>) avec une très haute disponibilité, etc…</a:t>
            </a:r>
          </a:p>
        </p:txBody>
      </p:sp>
      <p:sp>
        <p:nvSpPr>
          <p:cNvPr id="20" name="ZoneTexte 19"/>
          <p:cNvSpPr txBox="1"/>
          <p:nvPr/>
        </p:nvSpPr>
        <p:spPr>
          <a:xfrm>
            <a:off x="1985743" y="3608689"/>
            <a:ext cx="3456384" cy="369332"/>
          </a:xfrm>
          <a:prstGeom prst="rect">
            <a:avLst/>
          </a:prstGeom>
          <a:noFill/>
        </p:spPr>
        <p:txBody>
          <a:bodyPr wrap="square" rtlCol="0">
            <a:spAutoFit/>
          </a:bodyPr>
          <a:lstStyle/>
          <a:p>
            <a:pPr marL="285744" indent="-285744">
              <a:buFont typeface="Wingdings" panose="05000000000000000000" pitchFamily="2" charset="2"/>
              <a:buChar char="ü"/>
            </a:pPr>
            <a:r>
              <a:rPr lang="fr-FR" dirty="0"/>
              <a:t>Protocole de signalisation MPLS</a:t>
            </a:r>
          </a:p>
        </p:txBody>
      </p:sp>
      <p:sp>
        <p:nvSpPr>
          <p:cNvPr id="21" name="ZoneTexte 20"/>
          <p:cNvSpPr txBox="1"/>
          <p:nvPr/>
        </p:nvSpPr>
        <p:spPr>
          <a:xfrm>
            <a:off x="1985747" y="4457444"/>
            <a:ext cx="4717437" cy="369332"/>
          </a:xfrm>
          <a:prstGeom prst="rect">
            <a:avLst/>
          </a:prstGeom>
          <a:noFill/>
        </p:spPr>
        <p:txBody>
          <a:bodyPr wrap="square" rtlCol="0">
            <a:spAutoFit/>
          </a:bodyPr>
          <a:lstStyle/>
          <a:p>
            <a:pPr marL="285744" indent="-285744">
              <a:buFont typeface="Wingdings" panose="05000000000000000000" pitchFamily="2" charset="2"/>
              <a:buChar char="ü"/>
            </a:pPr>
            <a:r>
              <a:rPr lang="fr-FR" dirty="0"/>
              <a:t>Services VPN</a:t>
            </a:r>
          </a:p>
        </p:txBody>
      </p:sp>
      <p:sp>
        <p:nvSpPr>
          <p:cNvPr id="22" name="ZoneTexte 21"/>
          <p:cNvSpPr txBox="1"/>
          <p:nvPr/>
        </p:nvSpPr>
        <p:spPr>
          <a:xfrm>
            <a:off x="1985747" y="4995024"/>
            <a:ext cx="4717437" cy="646331"/>
          </a:xfrm>
          <a:prstGeom prst="rect">
            <a:avLst/>
          </a:prstGeom>
          <a:noFill/>
        </p:spPr>
        <p:txBody>
          <a:bodyPr wrap="square" rtlCol="0">
            <a:spAutoFit/>
          </a:bodyPr>
          <a:lstStyle/>
          <a:p>
            <a:pPr marL="285744" indent="-285744">
              <a:buFont typeface="Wingdings" panose="05000000000000000000" pitchFamily="2" charset="2"/>
              <a:buChar char="ü"/>
            </a:pPr>
            <a:r>
              <a:rPr lang="fr-FR" dirty="0"/>
              <a:t>Solution de synchronisation et de retransmission </a:t>
            </a:r>
          </a:p>
        </p:txBody>
      </p:sp>
      <p:sp>
        <p:nvSpPr>
          <p:cNvPr id="29" name="ZoneTexte 28"/>
          <p:cNvSpPr txBox="1"/>
          <p:nvPr/>
        </p:nvSpPr>
        <p:spPr>
          <a:xfrm flipH="1">
            <a:off x="2014506" y="5809593"/>
            <a:ext cx="1038845" cy="369332"/>
          </a:xfrm>
          <a:prstGeom prst="rect">
            <a:avLst/>
          </a:prstGeom>
          <a:noFill/>
        </p:spPr>
        <p:txBody>
          <a:bodyPr wrap="square" rtlCol="0">
            <a:spAutoFit/>
          </a:bodyPr>
          <a:lstStyle/>
          <a:p>
            <a:r>
              <a:rPr lang="fr-FR" dirty="0"/>
              <a:t>Etc…</a:t>
            </a:r>
          </a:p>
        </p:txBody>
      </p:sp>
    </p:spTree>
    <p:extLst>
      <p:ext uri="{BB962C8B-B14F-4D97-AF65-F5344CB8AC3E}">
        <p14:creationId xmlns:p14="http://schemas.microsoft.com/office/powerpoint/2010/main" val="19307162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80">
                                          <p:stCondLst>
                                            <p:cond delay="0"/>
                                          </p:stCondLst>
                                        </p:cTn>
                                        <p:tgtEl>
                                          <p:spTgt spid="18"/>
                                        </p:tgtEl>
                                      </p:cBhvr>
                                    </p:animEffect>
                                    <p:anim calcmode="lin" valueType="num">
                                      <p:cBhvr>
                                        <p:cTn id="13"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8" dur="26">
                                          <p:stCondLst>
                                            <p:cond delay="650"/>
                                          </p:stCondLst>
                                        </p:cTn>
                                        <p:tgtEl>
                                          <p:spTgt spid="18"/>
                                        </p:tgtEl>
                                      </p:cBhvr>
                                      <p:to x="100000" y="60000"/>
                                    </p:animScale>
                                    <p:animScale>
                                      <p:cBhvr>
                                        <p:cTn id="19" dur="166" decel="50000">
                                          <p:stCondLst>
                                            <p:cond delay="676"/>
                                          </p:stCondLst>
                                        </p:cTn>
                                        <p:tgtEl>
                                          <p:spTgt spid="18"/>
                                        </p:tgtEl>
                                      </p:cBhvr>
                                      <p:to x="100000" y="100000"/>
                                    </p:animScale>
                                    <p:animScale>
                                      <p:cBhvr>
                                        <p:cTn id="20" dur="26">
                                          <p:stCondLst>
                                            <p:cond delay="1312"/>
                                          </p:stCondLst>
                                        </p:cTn>
                                        <p:tgtEl>
                                          <p:spTgt spid="18"/>
                                        </p:tgtEl>
                                      </p:cBhvr>
                                      <p:to x="100000" y="80000"/>
                                    </p:animScale>
                                    <p:animScale>
                                      <p:cBhvr>
                                        <p:cTn id="21" dur="166" decel="50000">
                                          <p:stCondLst>
                                            <p:cond delay="1338"/>
                                          </p:stCondLst>
                                        </p:cTn>
                                        <p:tgtEl>
                                          <p:spTgt spid="18"/>
                                        </p:tgtEl>
                                      </p:cBhvr>
                                      <p:to x="100000" y="100000"/>
                                    </p:animScale>
                                    <p:animScale>
                                      <p:cBhvr>
                                        <p:cTn id="22" dur="26">
                                          <p:stCondLst>
                                            <p:cond delay="1642"/>
                                          </p:stCondLst>
                                        </p:cTn>
                                        <p:tgtEl>
                                          <p:spTgt spid="18"/>
                                        </p:tgtEl>
                                      </p:cBhvr>
                                      <p:to x="100000" y="90000"/>
                                    </p:animScale>
                                    <p:animScale>
                                      <p:cBhvr>
                                        <p:cTn id="23" dur="166" decel="50000">
                                          <p:stCondLst>
                                            <p:cond delay="1668"/>
                                          </p:stCondLst>
                                        </p:cTn>
                                        <p:tgtEl>
                                          <p:spTgt spid="18"/>
                                        </p:tgtEl>
                                      </p:cBhvr>
                                      <p:to x="100000" y="100000"/>
                                    </p:animScale>
                                    <p:animScale>
                                      <p:cBhvr>
                                        <p:cTn id="24" dur="26">
                                          <p:stCondLst>
                                            <p:cond delay="1808"/>
                                          </p:stCondLst>
                                        </p:cTn>
                                        <p:tgtEl>
                                          <p:spTgt spid="18"/>
                                        </p:tgtEl>
                                      </p:cBhvr>
                                      <p:to x="100000" y="95000"/>
                                    </p:animScale>
                                    <p:animScale>
                                      <p:cBhvr>
                                        <p:cTn id="25" dur="166" decel="50000">
                                          <p:stCondLst>
                                            <p:cond delay="1834"/>
                                          </p:stCondLst>
                                        </p:cTn>
                                        <p:tgtEl>
                                          <p:spTgt spid="18"/>
                                        </p:tgtEl>
                                      </p:cBhvr>
                                      <p:to x="100000" y="100000"/>
                                    </p:animScale>
                                  </p:childTnLst>
                                </p:cTn>
                              </p:par>
                              <p:par>
                                <p:cTn id="26" presetID="26"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80">
                                          <p:stCondLst>
                                            <p:cond delay="0"/>
                                          </p:stCondLst>
                                        </p:cTn>
                                        <p:tgtEl>
                                          <p:spTgt spid="19"/>
                                        </p:tgtEl>
                                      </p:cBhvr>
                                    </p:animEffect>
                                    <p:anim calcmode="lin" valueType="num">
                                      <p:cBhvr>
                                        <p:cTn id="29"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34" dur="26">
                                          <p:stCondLst>
                                            <p:cond delay="650"/>
                                          </p:stCondLst>
                                        </p:cTn>
                                        <p:tgtEl>
                                          <p:spTgt spid="19"/>
                                        </p:tgtEl>
                                      </p:cBhvr>
                                      <p:to x="100000" y="60000"/>
                                    </p:animScale>
                                    <p:animScale>
                                      <p:cBhvr>
                                        <p:cTn id="35" dur="166" decel="50000">
                                          <p:stCondLst>
                                            <p:cond delay="676"/>
                                          </p:stCondLst>
                                        </p:cTn>
                                        <p:tgtEl>
                                          <p:spTgt spid="19"/>
                                        </p:tgtEl>
                                      </p:cBhvr>
                                      <p:to x="100000" y="100000"/>
                                    </p:animScale>
                                    <p:animScale>
                                      <p:cBhvr>
                                        <p:cTn id="36" dur="26">
                                          <p:stCondLst>
                                            <p:cond delay="1312"/>
                                          </p:stCondLst>
                                        </p:cTn>
                                        <p:tgtEl>
                                          <p:spTgt spid="19"/>
                                        </p:tgtEl>
                                      </p:cBhvr>
                                      <p:to x="100000" y="80000"/>
                                    </p:animScale>
                                    <p:animScale>
                                      <p:cBhvr>
                                        <p:cTn id="37" dur="166" decel="50000">
                                          <p:stCondLst>
                                            <p:cond delay="1338"/>
                                          </p:stCondLst>
                                        </p:cTn>
                                        <p:tgtEl>
                                          <p:spTgt spid="19"/>
                                        </p:tgtEl>
                                      </p:cBhvr>
                                      <p:to x="100000" y="100000"/>
                                    </p:animScale>
                                    <p:animScale>
                                      <p:cBhvr>
                                        <p:cTn id="38" dur="26">
                                          <p:stCondLst>
                                            <p:cond delay="1642"/>
                                          </p:stCondLst>
                                        </p:cTn>
                                        <p:tgtEl>
                                          <p:spTgt spid="19"/>
                                        </p:tgtEl>
                                      </p:cBhvr>
                                      <p:to x="100000" y="90000"/>
                                    </p:animScale>
                                    <p:animScale>
                                      <p:cBhvr>
                                        <p:cTn id="39" dur="166" decel="50000">
                                          <p:stCondLst>
                                            <p:cond delay="1668"/>
                                          </p:stCondLst>
                                        </p:cTn>
                                        <p:tgtEl>
                                          <p:spTgt spid="19"/>
                                        </p:tgtEl>
                                      </p:cBhvr>
                                      <p:to x="100000" y="100000"/>
                                    </p:animScale>
                                    <p:animScale>
                                      <p:cBhvr>
                                        <p:cTn id="40" dur="26">
                                          <p:stCondLst>
                                            <p:cond delay="1808"/>
                                          </p:stCondLst>
                                        </p:cTn>
                                        <p:tgtEl>
                                          <p:spTgt spid="19"/>
                                        </p:tgtEl>
                                      </p:cBhvr>
                                      <p:to x="100000" y="95000"/>
                                    </p:animScale>
                                    <p:animScale>
                                      <p:cBhvr>
                                        <p:cTn id="41" dur="166" decel="50000">
                                          <p:stCondLst>
                                            <p:cond delay="1834"/>
                                          </p:stCondLst>
                                        </p:cTn>
                                        <p:tgtEl>
                                          <p:spTgt spid="19"/>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580">
                                          <p:stCondLst>
                                            <p:cond delay="0"/>
                                          </p:stCondLst>
                                        </p:cTn>
                                        <p:tgtEl>
                                          <p:spTgt spid="20"/>
                                        </p:tgtEl>
                                      </p:cBhvr>
                                    </p:animEffect>
                                    <p:anim calcmode="lin" valueType="num">
                                      <p:cBhvr>
                                        <p:cTn id="47"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52" dur="26">
                                          <p:stCondLst>
                                            <p:cond delay="650"/>
                                          </p:stCondLst>
                                        </p:cTn>
                                        <p:tgtEl>
                                          <p:spTgt spid="20"/>
                                        </p:tgtEl>
                                      </p:cBhvr>
                                      <p:to x="100000" y="60000"/>
                                    </p:animScale>
                                    <p:animScale>
                                      <p:cBhvr>
                                        <p:cTn id="53" dur="166" decel="50000">
                                          <p:stCondLst>
                                            <p:cond delay="676"/>
                                          </p:stCondLst>
                                        </p:cTn>
                                        <p:tgtEl>
                                          <p:spTgt spid="20"/>
                                        </p:tgtEl>
                                      </p:cBhvr>
                                      <p:to x="100000" y="100000"/>
                                    </p:animScale>
                                    <p:animScale>
                                      <p:cBhvr>
                                        <p:cTn id="54" dur="26">
                                          <p:stCondLst>
                                            <p:cond delay="1312"/>
                                          </p:stCondLst>
                                        </p:cTn>
                                        <p:tgtEl>
                                          <p:spTgt spid="20"/>
                                        </p:tgtEl>
                                      </p:cBhvr>
                                      <p:to x="100000" y="80000"/>
                                    </p:animScale>
                                    <p:animScale>
                                      <p:cBhvr>
                                        <p:cTn id="55" dur="166" decel="50000">
                                          <p:stCondLst>
                                            <p:cond delay="1338"/>
                                          </p:stCondLst>
                                        </p:cTn>
                                        <p:tgtEl>
                                          <p:spTgt spid="20"/>
                                        </p:tgtEl>
                                      </p:cBhvr>
                                      <p:to x="100000" y="100000"/>
                                    </p:animScale>
                                    <p:animScale>
                                      <p:cBhvr>
                                        <p:cTn id="56" dur="26">
                                          <p:stCondLst>
                                            <p:cond delay="1642"/>
                                          </p:stCondLst>
                                        </p:cTn>
                                        <p:tgtEl>
                                          <p:spTgt spid="20"/>
                                        </p:tgtEl>
                                      </p:cBhvr>
                                      <p:to x="100000" y="90000"/>
                                    </p:animScale>
                                    <p:animScale>
                                      <p:cBhvr>
                                        <p:cTn id="57" dur="166" decel="50000">
                                          <p:stCondLst>
                                            <p:cond delay="1668"/>
                                          </p:stCondLst>
                                        </p:cTn>
                                        <p:tgtEl>
                                          <p:spTgt spid="20"/>
                                        </p:tgtEl>
                                      </p:cBhvr>
                                      <p:to x="100000" y="100000"/>
                                    </p:animScale>
                                    <p:animScale>
                                      <p:cBhvr>
                                        <p:cTn id="58" dur="26">
                                          <p:stCondLst>
                                            <p:cond delay="1808"/>
                                          </p:stCondLst>
                                        </p:cTn>
                                        <p:tgtEl>
                                          <p:spTgt spid="20"/>
                                        </p:tgtEl>
                                      </p:cBhvr>
                                      <p:to x="100000" y="95000"/>
                                    </p:animScale>
                                    <p:animScale>
                                      <p:cBhvr>
                                        <p:cTn id="59" dur="166" decel="50000">
                                          <p:stCondLst>
                                            <p:cond delay="1834"/>
                                          </p:stCondLst>
                                        </p:cTn>
                                        <p:tgtEl>
                                          <p:spTgt spid="20"/>
                                        </p:tgtEl>
                                      </p:cBhvr>
                                      <p:to x="100000" y="100000"/>
                                    </p:animScale>
                                  </p:childTnLst>
                                </p:cTn>
                              </p:par>
                              <p:par>
                                <p:cTn id="60" presetID="26"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down)">
                                      <p:cBhvr>
                                        <p:cTn id="62" dur="580">
                                          <p:stCondLst>
                                            <p:cond delay="0"/>
                                          </p:stCondLst>
                                        </p:cTn>
                                        <p:tgtEl>
                                          <p:spTgt spid="21"/>
                                        </p:tgtEl>
                                      </p:cBhvr>
                                    </p:animEffect>
                                    <p:anim calcmode="lin" valueType="num">
                                      <p:cBhvr>
                                        <p:cTn id="63"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68" dur="26">
                                          <p:stCondLst>
                                            <p:cond delay="650"/>
                                          </p:stCondLst>
                                        </p:cTn>
                                        <p:tgtEl>
                                          <p:spTgt spid="21"/>
                                        </p:tgtEl>
                                      </p:cBhvr>
                                      <p:to x="100000" y="60000"/>
                                    </p:animScale>
                                    <p:animScale>
                                      <p:cBhvr>
                                        <p:cTn id="69" dur="166" decel="50000">
                                          <p:stCondLst>
                                            <p:cond delay="676"/>
                                          </p:stCondLst>
                                        </p:cTn>
                                        <p:tgtEl>
                                          <p:spTgt spid="21"/>
                                        </p:tgtEl>
                                      </p:cBhvr>
                                      <p:to x="100000" y="100000"/>
                                    </p:animScale>
                                    <p:animScale>
                                      <p:cBhvr>
                                        <p:cTn id="70" dur="26">
                                          <p:stCondLst>
                                            <p:cond delay="1312"/>
                                          </p:stCondLst>
                                        </p:cTn>
                                        <p:tgtEl>
                                          <p:spTgt spid="21"/>
                                        </p:tgtEl>
                                      </p:cBhvr>
                                      <p:to x="100000" y="80000"/>
                                    </p:animScale>
                                    <p:animScale>
                                      <p:cBhvr>
                                        <p:cTn id="71" dur="166" decel="50000">
                                          <p:stCondLst>
                                            <p:cond delay="1338"/>
                                          </p:stCondLst>
                                        </p:cTn>
                                        <p:tgtEl>
                                          <p:spTgt spid="21"/>
                                        </p:tgtEl>
                                      </p:cBhvr>
                                      <p:to x="100000" y="100000"/>
                                    </p:animScale>
                                    <p:animScale>
                                      <p:cBhvr>
                                        <p:cTn id="72" dur="26">
                                          <p:stCondLst>
                                            <p:cond delay="1642"/>
                                          </p:stCondLst>
                                        </p:cTn>
                                        <p:tgtEl>
                                          <p:spTgt spid="21"/>
                                        </p:tgtEl>
                                      </p:cBhvr>
                                      <p:to x="100000" y="90000"/>
                                    </p:animScale>
                                    <p:animScale>
                                      <p:cBhvr>
                                        <p:cTn id="73" dur="166" decel="50000">
                                          <p:stCondLst>
                                            <p:cond delay="1668"/>
                                          </p:stCondLst>
                                        </p:cTn>
                                        <p:tgtEl>
                                          <p:spTgt spid="21"/>
                                        </p:tgtEl>
                                      </p:cBhvr>
                                      <p:to x="100000" y="100000"/>
                                    </p:animScale>
                                    <p:animScale>
                                      <p:cBhvr>
                                        <p:cTn id="74" dur="26">
                                          <p:stCondLst>
                                            <p:cond delay="1808"/>
                                          </p:stCondLst>
                                        </p:cTn>
                                        <p:tgtEl>
                                          <p:spTgt spid="21"/>
                                        </p:tgtEl>
                                      </p:cBhvr>
                                      <p:to x="100000" y="95000"/>
                                    </p:animScale>
                                    <p:animScale>
                                      <p:cBhvr>
                                        <p:cTn id="75" dur="166" decel="50000">
                                          <p:stCondLst>
                                            <p:cond delay="1834"/>
                                          </p:stCondLst>
                                        </p:cTn>
                                        <p:tgtEl>
                                          <p:spTgt spid="21"/>
                                        </p:tgtEl>
                                      </p:cBhvr>
                                      <p:to x="100000" y="100000"/>
                                    </p:animScale>
                                  </p:childTnLst>
                                </p:cTn>
                              </p:par>
                              <p:par>
                                <p:cTn id="76" presetID="26"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down)">
                                      <p:cBhvr>
                                        <p:cTn id="78" dur="580">
                                          <p:stCondLst>
                                            <p:cond delay="0"/>
                                          </p:stCondLst>
                                        </p:cTn>
                                        <p:tgtEl>
                                          <p:spTgt spid="22"/>
                                        </p:tgtEl>
                                      </p:cBhvr>
                                    </p:animEffect>
                                    <p:anim calcmode="lin" valueType="num">
                                      <p:cBhvr>
                                        <p:cTn id="79"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80"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81"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82"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83"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84" dur="26">
                                          <p:stCondLst>
                                            <p:cond delay="650"/>
                                          </p:stCondLst>
                                        </p:cTn>
                                        <p:tgtEl>
                                          <p:spTgt spid="22"/>
                                        </p:tgtEl>
                                      </p:cBhvr>
                                      <p:to x="100000" y="60000"/>
                                    </p:animScale>
                                    <p:animScale>
                                      <p:cBhvr>
                                        <p:cTn id="85" dur="166" decel="50000">
                                          <p:stCondLst>
                                            <p:cond delay="676"/>
                                          </p:stCondLst>
                                        </p:cTn>
                                        <p:tgtEl>
                                          <p:spTgt spid="22"/>
                                        </p:tgtEl>
                                      </p:cBhvr>
                                      <p:to x="100000" y="100000"/>
                                    </p:animScale>
                                    <p:animScale>
                                      <p:cBhvr>
                                        <p:cTn id="86" dur="26">
                                          <p:stCondLst>
                                            <p:cond delay="1312"/>
                                          </p:stCondLst>
                                        </p:cTn>
                                        <p:tgtEl>
                                          <p:spTgt spid="22"/>
                                        </p:tgtEl>
                                      </p:cBhvr>
                                      <p:to x="100000" y="80000"/>
                                    </p:animScale>
                                    <p:animScale>
                                      <p:cBhvr>
                                        <p:cTn id="87" dur="166" decel="50000">
                                          <p:stCondLst>
                                            <p:cond delay="1338"/>
                                          </p:stCondLst>
                                        </p:cTn>
                                        <p:tgtEl>
                                          <p:spTgt spid="22"/>
                                        </p:tgtEl>
                                      </p:cBhvr>
                                      <p:to x="100000" y="100000"/>
                                    </p:animScale>
                                    <p:animScale>
                                      <p:cBhvr>
                                        <p:cTn id="88" dur="26">
                                          <p:stCondLst>
                                            <p:cond delay="1642"/>
                                          </p:stCondLst>
                                        </p:cTn>
                                        <p:tgtEl>
                                          <p:spTgt spid="22"/>
                                        </p:tgtEl>
                                      </p:cBhvr>
                                      <p:to x="100000" y="90000"/>
                                    </p:animScale>
                                    <p:animScale>
                                      <p:cBhvr>
                                        <p:cTn id="89" dur="166" decel="50000">
                                          <p:stCondLst>
                                            <p:cond delay="1668"/>
                                          </p:stCondLst>
                                        </p:cTn>
                                        <p:tgtEl>
                                          <p:spTgt spid="22"/>
                                        </p:tgtEl>
                                      </p:cBhvr>
                                      <p:to x="100000" y="100000"/>
                                    </p:animScale>
                                    <p:animScale>
                                      <p:cBhvr>
                                        <p:cTn id="90" dur="26">
                                          <p:stCondLst>
                                            <p:cond delay="1808"/>
                                          </p:stCondLst>
                                        </p:cTn>
                                        <p:tgtEl>
                                          <p:spTgt spid="22"/>
                                        </p:tgtEl>
                                      </p:cBhvr>
                                      <p:to x="100000" y="95000"/>
                                    </p:animScale>
                                    <p:animScale>
                                      <p:cBhvr>
                                        <p:cTn id="91" dur="166" decel="50000">
                                          <p:stCondLst>
                                            <p:cond delay="1834"/>
                                          </p:stCondLst>
                                        </p:cTn>
                                        <p:tgtEl>
                                          <p:spTgt spid="22"/>
                                        </p:tgtEl>
                                      </p:cBhvr>
                                      <p:to x="100000" y="100000"/>
                                    </p:animScale>
                                  </p:childTnLst>
                                </p:cTn>
                              </p:par>
                              <p:par>
                                <p:cTn id="92" presetID="26"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wipe(down)">
                                      <p:cBhvr>
                                        <p:cTn id="94" dur="580">
                                          <p:stCondLst>
                                            <p:cond delay="0"/>
                                          </p:stCondLst>
                                        </p:cTn>
                                        <p:tgtEl>
                                          <p:spTgt spid="29"/>
                                        </p:tgtEl>
                                      </p:cBhvr>
                                    </p:animEffect>
                                    <p:anim calcmode="lin" valueType="num">
                                      <p:cBhvr>
                                        <p:cTn id="95"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96"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97"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98"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99"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00" dur="26">
                                          <p:stCondLst>
                                            <p:cond delay="650"/>
                                          </p:stCondLst>
                                        </p:cTn>
                                        <p:tgtEl>
                                          <p:spTgt spid="29"/>
                                        </p:tgtEl>
                                      </p:cBhvr>
                                      <p:to x="100000" y="60000"/>
                                    </p:animScale>
                                    <p:animScale>
                                      <p:cBhvr>
                                        <p:cTn id="101" dur="166" decel="50000">
                                          <p:stCondLst>
                                            <p:cond delay="676"/>
                                          </p:stCondLst>
                                        </p:cTn>
                                        <p:tgtEl>
                                          <p:spTgt spid="29"/>
                                        </p:tgtEl>
                                      </p:cBhvr>
                                      <p:to x="100000" y="100000"/>
                                    </p:animScale>
                                    <p:animScale>
                                      <p:cBhvr>
                                        <p:cTn id="102" dur="26">
                                          <p:stCondLst>
                                            <p:cond delay="1312"/>
                                          </p:stCondLst>
                                        </p:cTn>
                                        <p:tgtEl>
                                          <p:spTgt spid="29"/>
                                        </p:tgtEl>
                                      </p:cBhvr>
                                      <p:to x="100000" y="80000"/>
                                    </p:animScale>
                                    <p:animScale>
                                      <p:cBhvr>
                                        <p:cTn id="103" dur="166" decel="50000">
                                          <p:stCondLst>
                                            <p:cond delay="1338"/>
                                          </p:stCondLst>
                                        </p:cTn>
                                        <p:tgtEl>
                                          <p:spTgt spid="29"/>
                                        </p:tgtEl>
                                      </p:cBhvr>
                                      <p:to x="100000" y="100000"/>
                                    </p:animScale>
                                    <p:animScale>
                                      <p:cBhvr>
                                        <p:cTn id="104" dur="26">
                                          <p:stCondLst>
                                            <p:cond delay="1642"/>
                                          </p:stCondLst>
                                        </p:cTn>
                                        <p:tgtEl>
                                          <p:spTgt spid="29"/>
                                        </p:tgtEl>
                                      </p:cBhvr>
                                      <p:to x="100000" y="90000"/>
                                    </p:animScale>
                                    <p:animScale>
                                      <p:cBhvr>
                                        <p:cTn id="105" dur="166" decel="50000">
                                          <p:stCondLst>
                                            <p:cond delay="1668"/>
                                          </p:stCondLst>
                                        </p:cTn>
                                        <p:tgtEl>
                                          <p:spTgt spid="29"/>
                                        </p:tgtEl>
                                      </p:cBhvr>
                                      <p:to x="100000" y="100000"/>
                                    </p:animScale>
                                    <p:animScale>
                                      <p:cBhvr>
                                        <p:cTn id="106" dur="26">
                                          <p:stCondLst>
                                            <p:cond delay="1808"/>
                                          </p:stCondLst>
                                        </p:cTn>
                                        <p:tgtEl>
                                          <p:spTgt spid="29"/>
                                        </p:tgtEl>
                                      </p:cBhvr>
                                      <p:to x="100000" y="95000"/>
                                    </p:animScale>
                                    <p:animScale>
                                      <p:cBhvr>
                                        <p:cTn id="107" dur="166" decel="50000">
                                          <p:stCondLst>
                                            <p:cond delay="1834"/>
                                          </p:stCondLst>
                                        </p:cTn>
                                        <p:tgtEl>
                                          <p:spTgt spid="2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p:bldP spid="20" grpId="0"/>
      <p:bldP spid="21" grpId="0"/>
      <p:bldP spid="22" grpId="0"/>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ZoneTexte 1">
            <a:extLst>
              <a:ext uri="{FF2B5EF4-FFF2-40B4-BE49-F238E27FC236}">
                <a16:creationId xmlns:a16="http://schemas.microsoft.com/office/drawing/2014/main" id="{192FD17A-4A72-4420-97E2-DEAC1B33B5B7}"/>
              </a:ext>
            </a:extLst>
          </p:cNvPr>
          <p:cNvSpPr txBox="1"/>
          <p:nvPr/>
        </p:nvSpPr>
        <p:spPr>
          <a:xfrm>
            <a:off x="199247" y="631993"/>
            <a:ext cx="8634793" cy="477054"/>
          </a:xfrm>
          <a:prstGeom prst="rect">
            <a:avLst/>
          </a:prstGeom>
          <a:noFill/>
        </p:spPr>
        <p:txBody>
          <a:bodyPr wrap="square" rtlCol="0">
            <a:spAutoFit/>
          </a:bodyPr>
          <a:lstStyle/>
          <a:p>
            <a:pPr marL="342891" indent="-342891" algn="ctr">
              <a:buFont typeface="Wingdings" panose="05000000000000000000" pitchFamily="2" charset="2"/>
              <a:buChar char="q"/>
            </a:pPr>
            <a:r>
              <a:rPr lang="fr-FR" sz="2500" b="1" dirty="0">
                <a:solidFill>
                  <a:schemeClr val="accent1"/>
                </a:solidFill>
                <a:latin typeface="Times New Roman" panose="02020603050405020304" pitchFamily="18" charset="0"/>
                <a:cs typeface="Times New Roman" panose="02020603050405020304" pitchFamily="18" charset="0"/>
              </a:rPr>
              <a:t>LTE-A/ Agrégation de porteuse</a:t>
            </a:r>
          </a:p>
        </p:txBody>
      </p:sp>
      <p:sp>
        <p:nvSpPr>
          <p:cNvPr id="6" name="Slide Number Placeholder 5">
            <a:extLst>
              <a:ext uri="{FF2B5EF4-FFF2-40B4-BE49-F238E27FC236}">
                <a16:creationId xmlns:a16="http://schemas.microsoft.com/office/drawing/2014/main" id="{E75EA093-F181-436A-B48E-935871B299E6}"/>
              </a:ext>
            </a:extLst>
          </p:cNvPr>
          <p:cNvSpPr>
            <a:spLocks noGrp="1"/>
          </p:cNvSpPr>
          <p:nvPr>
            <p:ph type="sldNum" sz="quarter" idx="12"/>
          </p:nvPr>
        </p:nvSpPr>
        <p:spPr/>
        <p:txBody>
          <a:bodyPr/>
          <a:lstStyle/>
          <a:p>
            <a:r>
              <a:rPr lang="en-US" sz="3200" dirty="0" smtClean="0"/>
              <a:t>12</a:t>
            </a:r>
            <a:endParaRPr lang="en-US" sz="3200" dirty="0"/>
          </a:p>
        </p:txBody>
      </p:sp>
      <p:sp>
        <p:nvSpPr>
          <p:cNvPr id="11" name="Ellipse 10"/>
          <p:cNvSpPr/>
          <p:nvPr/>
        </p:nvSpPr>
        <p:spPr>
          <a:xfrm>
            <a:off x="5" y="1452029"/>
            <a:ext cx="3099661" cy="914400"/>
          </a:xfrm>
          <a:prstGeom prst="ellipse">
            <a:avLst/>
          </a:prstGeom>
          <a:solidFill>
            <a:srgbClr val="FCFCFC"/>
          </a:solidFill>
        </p:spPr>
        <p:style>
          <a:lnRef idx="1">
            <a:schemeClr val="dk1"/>
          </a:lnRef>
          <a:fillRef idx="2">
            <a:schemeClr val="dk1"/>
          </a:fillRef>
          <a:effectRef idx="1">
            <a:schemeClr val="dk1"/>
          </a:effectRef>
          <a:fontRef idx="minor">
            <a:schemeClr val="dk1"/>
          </a:fontRef>
        </p:style>
        <p:txBody>
          <a:bodyPr rtlCol="0" anchor="ctr"/>
          <a:lstStyle/>
          <a:p>
            <a:pPr algn="ctr"/>
            <a:r>
              <a:rPr lang="fr-FR" b="1" dirty="0"/>
              <a:t>Agrégation de porteuse</a:t>
            </a:r>
          </a:p>
        </p:txBody>
      </p:sp>
      <p:sp>
        <p:nvSpPr>
          <p:cNvPr id="5" name="Rectangle à coins arrondis 4"/>
          <p:cNvSpPr/>
          <p:nvPr/>
        </p:nvSpPr>
        <p:spPr>
          <a:xfrm>
            <a:off x="4817693" y="1155216"/>
            <a:ext cx="4217820" cy="632379"/>
          </a:xfrm>
          <a:prstGeom prst="roundRect">
            <a:avLst/>
          </a:prstGeom>
          <a:noFill/>
        </p:spPr>
        <p:style>
          <a:lnRef idx="1">
            <a:schemeClr val="dk1"/>
          </a:lnRef>
          <a:fillRef idx="2">
            <a:schemeClr val="dk1"/>
          </a:fillRef>
          <a:effectRef idx="1">
            <a:schemeClr val="dk1"/>
          </a:effectRef>
          <a:fontRef idx="minor">
            <a:schemeClr val="dk1"/>
          </a:fontRef>
        </p:style>
        <p:txBody>
          <a:bodyPr rtlCol="0" anchor="ctr"/>
          <a:lstStyle/>
          <a:p>
            <a:pPr algn="ctr"/>
            <a:r>
              <a:rPr lang="fr-FR" dirty="0"/>
              <a:t>D’accroitre le débit utilisateur</a:t>
            </a:r>
          </a:p>
        </p:txBody>
      </p:sp>
      <p:sp>
        <p:nvSpPr>
          <p:cNvPr id="14" name="Rectangle à coins arrondis 13"/>
          <p:cNvSpPr/>
          <p:nvPr/>
        </p:nvSpPr>
        <p:spPr>
          <a:xfrm>
            <a:off x="4817695" y="2030870"/>
            <a:ext cx="4217821" cy="632379"/>
          </a:xfrm>
          <a:prstGeom prst="roundRect">
            <a:avLst/>
          </a:prstGeom>
          <a:solidFill>
            <a:srgbClr val="FCFCFC"/>
          </a:solidFill>
        </p:spPr>
        <p:style>
          <a:lnRef idx="1">
            <a:schemeClr val="dk1"/>
          </a:lnRef>
          <a:fillRef idx="2">
            <a:schemeClr val="dk1"/>
          </a:fillRef>
          <a:effectRef idx="1">
            <a:schemeClr val="dk1"/>
          </a:effectRef>
          <a:fontRef idx="minor">
            <a:schemeClr val="dk1"/>
          </a:fontRef>
        </p:style>
        <p:txBody>
          <a:bodyPr rtlCol="0" anchor="ctr"/>
          <a:lstStyle/>
          <a:p>
            <a:pPr algn="ctr"/>
            <a:r>
              <a:rPr lang="fr-FR" dirty="0"/>
              <a:t>Extension de la largeur de bande jusqu’à 100MHz</a:t>
            </a:r>
          </a:p>
        </p:txBody>
      </p:sp>
      <p:cxnSp>
        <p:nvCxnSpPr>
          <p:cNvPr id="10" name="Connecteur droit 9"/>
          <p:cNvCxnSpPr>
            <a:endCxn id="11" idx="6"/>
          </p:cNvCxnSpPr>
          <p:nvPr/>
        </p:nvCxnSpPr>
        <p:spPr>
          <a:xfrm flipH="1">
            <a:off x="3099665" y="1452029"/>
            <a:ext cx="1718031" cy="45720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Image 21"/>
          <p:cNvPicPr/>
          <p:nvPr/>
        </p:nvPicPr>
        <p:blipFill>
          <a:blip r:embed="rId3"/>
          <a:stretch>
            <a:fillRect/>
          </a:stretch>
        </p:blipFill>
        <p:spPr>
          <a:xfrm>
            <a:off x="234400" y="2906525"/>
            <a:ext cx="8801115" cy="2951839"/>
          </a:xfrm>
          <a:prstGeom prst="rect">
            <a:avLst/>
          </a:prstGeom>
        </p:spPr>
      </p:pic>
      <p:sp>
        <p:nvSpPr>
          <p:cNvPr id="23" name="Rectangle 22"/>
          <p:cNvSpPr/>
          <p:nvPr/>
        </p:nvSpPr>
        <p:spPr>
          <a:xfrm>
            <a:off x="2167512" y="5881416"/>
            <a:ext cx="5015155" cy="369332"/>
          </a:xfrm>
          <a:prstGeom prst="rect">
            <a:avLst/>
          </a:prstGeom>
        </p:spPr>
        <p:txBody>
          <a:bodyPr wrap="none">
            <a:spAutoFit/>
          </a:bodyPr>
          <a:lstStyle/>
          <a:p>
            <a:r>
              <a:rPr lang="fr-FR" dirty="0">
                <a:latin typeface="Times New Roman" panose="02020603050405020304" pitchFamily="18" charset="0"/>
                <a:ea typeface="Calibri" panose="020F0502020204030204" pitchFamily="34" charset="0"/>
              </a:rPr>
              <a:t> </a:t>
            </a:r>
            <a:r>
              <a:rPr lang="fr-FR" dirty="0">
                <a:solidFill>
                  <a:srgbClr val="000000"/>
                </a:solidFill>
                <a:latin typeface="Times New Roman" panose="02020603050405020304" pitchFamily="18" charset="0"/>
                <a:ea typeface="Calibri" panose="020F0502020204030204" pitchFamily="34" charset="0"/>
              </a:rPr>
              <a:t>Figure 9: Différents types d’agrégation de porteuse </a:t>
            </a:r>
            <a:endParaRPr lang="fr-FR" dirty="0"/>
          </a:p>
        </p:txBody>
      </p:sp>
      <p:sp>
        <p:nvSpPr>
          <p:cNvPr id="24" name="Rectangle 23"/>
          <p:cNvSpPr/>
          <p:nvPr/>
        </p:nvSpPr>
        <p:spPr>
          <a:xfrm>
            <a:off x="234402" y="2906522"/>
            <a:ext cx="8801115" cy="975668"/>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234400" y="3882190"/>
            <a:ext cx="8801115" cy="975668"/>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p:cNvSpPr/>
          <p:nvPr/>
        </p:nvSpPr>
        <p:spPr>
          <a:xfrm>
            <a:off x="234400" y="4857858"/>
            <a:ext cx="8801115" cy="975668"/>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5" name="Connecteur droit 34"/>
          <p:cNvCxnSpPr/>
          <p:nvPr/>
        </p:nvCxnSpPr>
        <p:spPr>
          <a:xfrm>
            <a:off x="3099665" y="1932287"/>
            <a:ext cx="1718031" cy="457200"/>
          </a:xfrm>
          <a:prstGeom prst="line">
            <a:avLst/>
          </a:prstGeom>
        </p:spPr>
        <p:style>
          <a:lnRef idx="1">
            <a:schemeClr val="accent1"/>
          </a:lnRef>
          <a:fillRef idx="0">
            <a:schemeClr val="accent1"/>
          </a:fillRef>
          <a:effectRef idx="0">
            <a:schemeClr val="accent1"/>
          </a:effectRef>
          <a:fontRef idx="minor">
            <a:schemeClr val="tx1"/>
          </a:fontRef>
        </p:style>
      </p:cxnSp>
      <p:sp>
        <p:nvSpPr>
          <p:cNvPr id="36" name="ZoneTexte 35"/>
          <p:cNvSpPr txBox="1"/>
          <p:nvPr/>
        </p:nvSpPr>
        <p:spPr>
          <a:xfrm>
            <a:off x="199244" y="108774"/>
            <a:ext cx="8634795" cy="523220"/>
          </a:xfrm>
          <a:prstGeom prst="rect">
            <a:avLst/>
          </a:prstGeom>
          <a:solidFill>
            <a:schemeClr val="accent1"/>
          </a:solidFill>
          <a:ln>
            <a:solidFill>
              <a:schemeClr val="accent1"/>
            </a:solidFill>
          </a:ln>
        </p:spPr>
        <p:txBody>
          <a:bodyPr wrap="square" rtlCol="0">
            <a:spAutoFit/>
          </a:bodyPr>
          <a:lstStyle/>
          <a:p>
            <a:pPr algn="ctr"/>
            <a:r>
              <a:rPr lang="fr-FR" sz="2400" b="1" dirty="0">
                <a:latin typeface="Times New Roman" panose="02020603050405020304" pitchFamily="18" charset="0"/>
                <a:cs typeface="Times New Roman" panose="02020603050405020304" pitchFamily="18" charset="0"/>
              </a:rPr>
              <a:t>EVOLUTION DU RAN LTE ET </a:t>
            </a:r>
            <a:r>
              <a:rPr lang="fr-FR" sz="2400" b="1" dirty="0" smtClean="0">
                <a:latin typeface="Times New Roman" panose="02020603050405020304" pitchFamily="18" charset="0"/>
                <a:cs typeface="Times New Roman" panose="02020603050405020304" pitchFamily="18" charset="0"/>
              </a:rPr>
              <a:t>METHODOLOGIE(1/8</a:t>
            </a:r>
            <a:r>
              <a:rPr lang="fr-FR" sz="2800" b="1" dirty="0" smtClean="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965829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down)">
                                      <p:cBhvr>
                                        <p:cTn id="14" dur="500"/>
                                        <p:tgtEl>
                                          <p:spTgt spid="35"/>
                                        </p:tgtEl>
                                      </p:cBhvr>
                                    </p:animEffect>
                                  </p:childTnLst>
                                </p:cTn>
                              </p:par>
                              <p:par>
                                <p:cTn id="15" presetID="2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repeatCount="indefinite" fill="hold" grpId="0" nodeType="clickEffect">
                                  <p:stCondLst>
                                    <p:cond delay="0"/>
                                  </p:stCondLst>
                                  <p:endCondLst>
                                    <p:cond evt="onNext" delay="0">
                                      <p:tgtEl>
                                        <p:sldTgt/>
                                      </p:tgtEl>
                                    </p:cond>
                                  </p:endCondLst>
                                  <p:childTnLst>
                                    <p:set>
                                      <p:cBhvr>
                                        <p:cTn id="34" dur="1" fill="hold">
                                          <p:stCondLst>
                                            <p:cond delay="0"/>
                                          </p:stCondLst>
                                        </p:cTn>
                                        <p:tgtEl>
                                          <p:spTgt spid="24"/>
                                        </p:tgtEl>
                                        <p:attrNameLst>
                                          <p:attrName>style.visibility</p:attrName>
                                        </p:attrNameLst>
                                      </p:cBhvr>
                                      <p:to>
                                        <p:strVal val="visible"/>
                                      </p:to>
                                    </p:set>
                                    <p:animEffect transition="in" filter="barn(inVertical)">
                                      <p:cBhvr>
                                        <p:cTn id="35"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6" presetClass="entr" presetSubtype="16" repeatCount="indefinite" grpId="0" nodeType="clickEffect">
                                  <p:stCondLst>
                                    <p:cond delay="0"/>
                                  </p:stCondLst>
                                  <p:endCondLst>
                                    <p:cond evt="onNext" delay="0">
                                      <p:tgtEl>
                                        <p:sldTgt/>
                                      </p:tgtEl>
                                    </p:cond>
                                  </p:endCondLst>
                                  <p:childTnLst>
                                    <p:set>
                                      <p:cBhvr>
                                        <p:cTn id="39" dur="1" fill="hold">
                                          <p:stCondLst>
                                            <p:cond delay="0"/>
                                          </p:stCondLst>
                                        </p:cTn>
                                        <p:tgtEl>
                                          <p:spTgt spid="33"/>
                                        </p:tgtEl>
                                        <p:attrNameLst>
                                          <p:attrName>style.visibility</p:attrName>
                                        </p:attrNameLst>
                                      </p:cBhvr>
                                      <p:to>
                                        <p:strVal val="visible"/>
                                      </p:to>
                                    </p:set>
                                    <p:animEffect transition="in" filter="circle(in)">
                                      <p:cBhvr>
                                        <p:cTn id="40"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1" presetClass="entr" presetSubtype="1" repeatCount="indefinite" fill="hold" grpId="0" nodeType="clickEffect">
                                  <p:stCondLst>
                                    <p:cond delay="0"/>
                                  </p:stCondLst>
                                  <p:endCondLst>
                                    <p:cond evt="onNext" delay="0">
                                      <p:tgtEl>
                                        <p:sldTgt/>
                                      </p:tgtEl>
                                    </p:cond>
                                  </p:endCondLst>
                                  <p:childTnLst>
                                    <p:set>
                                      <p:cBhvr>
                                        <p:cTn id="44" dur="1" fill="hold">
                                          <p:stCondLst>
                                            <p:cond delay="0"/>
                                          </p:stCondLst>
                                        </p:cTn>
                                        <p:tgtEl>
                                          <p:spTgt spid="34"/>
                                        </p:tgtEl>
                                        <p:attrNameLst>
                                          <p:attrName>style.visibility</p:attrName>
                                        </p:attrNameLst>
                                      </p:cBhvr>
                                      <p:to>
                                        <p:strVal val="visible"/>
                                      </p:to>
                                    </p:set>
                                    <p:animEffect transition="in" filter="wheel(1)">
                                      <p:cBhvr>
                                        <p:cTn id="45" dur="50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14" grpId="0" animBg="1"/>
      <p:bldP spid="24" grpId="0" animBg="1"/>
      <p:bldP spid="33" grpId="0" animBg="1"/>
      <p:bldP spid="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ZoneTexte 1">
            <a:extLst>
              <a:ext uri="{FF2B5EF4-FFF2-40B4-BE49-F238E27FC236}">
                <a16:creationId xmlns:a16="http://schemas.microsoft.com/office/drawing/2014/main" id="{192FD17A-4A72-4420-97E2-DEAC1B33B5B7}"/>
              </a:ext>
            </a:extLst>
          </p:cNvPr>
          <p:cNvSpPr txBox="1"/>
          <p:nvPr/>
        </p:nvSpPr>
        <p:spPr>
          <a:xfrm>
            <a:off x="199247" y="631993"/>
            <a:ext cx="8634793" cy="477054"/>
          </a:xfrm>
          <a:prstGeom prst="rect">
            <a:avLst/>
          </a:prstGeom>
          <a:noFill/>
        </p:spPr>
        <p:txBody>
          <a:bodyPr wrap="square" rtlCol="0">
            <a:spAutoFit/>
          </a:bodyPr>
          <a:lstStyle/>
          <a:p>
            <a:pPr marL="342891" indent="-342891" algn="ctr">
              <a:buFont typeface="Wingdings" panose="05000000000000000000" pitchFamily="2" charset="2"/>
              <a:buChar char="q"/>
            </a:pPr>
            <a:r>
              <a:rPr lang="fr-FR" sz="2500" b="1" dirty="0">
                <a:solidFill>
                  <a:schemeClr val="accent1"/>
                </a:solidFill>
                <a:latin typeface="Times New Roman" panose="02020603050405020304" pitchFamily="18" charset="0"/>
                <a:cs typeface="Times New Roman" panose="02020603050405020304" pitchFamily="18" charset="0"/>
              </a:rPr>
              <a:t>LTE-A/ Agrégation de porteuse</a:t>
            </a:r>
          </a:p>
        </p:txBody>
      </p:sp>
      <p:sp>
        <p:nvSpPr>
          <p:cNvPr id="6" name="Slide Number Placeholder 5">
            <a:extLst>
              <a:ext uri="{FF2B5EF4-FFF2-40B4-BE49-F238E27FC236}">
                <a16:creationId xmlns:a16="http://schemas.microsoft.com/office/drawing/2014/main" id="{E75EA093-F181-436A-B48E-935871B299E6}"/>
              </a:ext>
            </a:extLst>
          </p:cNvPr>
          <p:cNvSpPr>
            <a:spLocks noGrp="1"/>
          </p:cNvSpPr>
          <p:nvPr>
            <p:ph type="sldNum" sz="quarter" idx="12"/>
          </p:nvPr>
        </p:nvSpPr>
        <p:spPr/>
        <p:txBody>
          <a:bodyPr/>
          <a:lstStyle/>
          <a:p>
            <a:r>
              <a:rPr lang="en-US" sz="3200" dirty="0" smtClean="0"/>
              <a:t>13</a:t>
            </a:r>
            <a:endParaRPr lang="en-US" sz="3200" dirty="0"/>
          </a:p>
        </p:txBody>
      </p:sp>
      <p:pic>
        <p:nvPicPr>
          <p:cNvPr id="10" name="Image 9"/>
          <p:cNvPicPr/>
          <p:nvPr/>
        </p:nvPicPr>
        <p:blipFill>
          <a:blip r:embed="rId3"/>
          <a:stretch>
            <a:fillRect/>
          </a:stretch>
        </p:blipFill>
        <p:spPr>
          <a:xfrm>
            <a:off x="5586014" y="1220976"/>
            <a:ext cx="3248025" cy="1781175"/>
          </a:xfrm>
          <a:prstGeom prst="rect">
            <a:avLst/>
          </a:prstGeom>
        </p:spPr>
      </p:pic>
      <p:sp>
        <p:nvSpPr>
          <p:cNvPr id="11" name="ZoneTexte 10"/>
          <p:cNvSpPr txBox="1"/>
          <p:nvPr/>
        </p:nvSpPr>
        <p:spPr>
          <a:xfrm>
            <a:off x="6504833" y="3039827"/>
            <a:ext cx="1162280" cy="369332"/>
          </a:xfrm>
          <a:prstGeom prst="rect">
            <a:avLst/>
          </a:prstGeom>
          <a:noFill/>
        </p:spPr>
        <p:txBody>
          <a:bodyPr wrap="square" rtlCol="0">
            <a:spAutoFit/>
          </a:bodyPr>
          <a:lstStyle/>
          <a:p>
            <a:r>
              <a:rPr lang="fr-FR" dirty="0"/>
              <a:t>Scénario 1</a:t>
            </a:r>
          </a:p>
        </p:txBody>
      </p:sp>
      <p:pic>
        <p:nvPicPr>
          <p:cNvPr id="12" name="Image 11"/>
          <p:cNvPicPr>
            <a:picLocks noChangeAspect="1"/>
          </p:cNvPicPr>
          <p:nvPr/>
        </p:nvPicPr>
        <p:blipFill>
          <a:blip r:embed="rId4"/>
          <a:stretch>
            <a:fillRect/>
          </a:stretch>
        </p:blipFill>
        <p:spPr>
          <a:xfrm>
            <a:off x="306278" y="1379365"/>
            <a:ext cx="4498202" cy="4388311"/>
          </a:xfrm>
          <a:prstGeom prst="rect">
            <a:avLst/>
          </a:prstGeom>
        </p:spPr>
      </p:pic>
      <p:pic>
        <p:nvPicPr>
          <p:cNvPr id="13" name="Image 12"/>
          <p:cNvPicPr/>
          <p:nvPr/>
        </p:nvPicPr>
        <p:blipFill>
          <a:blip r:embed="rId5"/>
          <a:stretch>
            <a:fillRect/>
          </a:stretch>
        </p:blipFill>
        <p:spPr>
          <a:xfrm>
            <a:off x="5586014" y="3608370"/>
            <a:ext cx="3305175" cy="1419225"/>
          </a:xfrm>
          <a:prstGeom prst="rect">
            <a:avLst/>
          </a:prstGeom>
        </p:spPr>
      </p:pic>
      <p:sp>
        <p:nvSpPr>
          <p:cNvPr id="14" name="ZoneTexte 13"/>
          <p:cNvSpPr txBox="1"/>
          <p:nvPr/>
        </p:nvSpPr>
        <p:spPr>
          <a:xfrm>
            <a:off x="6504833" y="5207025"/>
            <a:ext cx="1162280" cy="369332"/>
          </a:xfrm>
          <a:prstGeom prst="rect">
            <a:avLst/>
          </a:prstGeom>
          <a:noFill/>
        </p:spPr>
        <p:txBody>
          <a:bodyPr wrap="square" rtlCol="0">
            <a:spAutoFit/>
          </a:bodyPr>
          <a:lstStyle/>
          <a:p>
            <a:r>
              <a:rPr lang="fr-FR" dirty="0"/>
              <a:t>Scénario 2</a:t>
            </a:r>
          </a:p>
        </p:txBody>
      </p:sp>
      <p:sp>
        <p:nvSpPr>
          <p:cNvPr id="15" name="ZoneTexte 14"/>
          <p:cNvSpPr txBox="1"/>
          <p:nvPr/>
        </p:nvSpPr>
        <p:spPr>
          <a:xfrm>
            <a:off x="1181280" y="5767673"/>
            <a:ext cx="4124313" cy="369332"/>
          </a:xfrm>
          <a:prstGeom prst="rect">
            <a:avLst/>
          </a:prstGeom>
          <a:noFill/>
        </p:spPr>
        <p:txBody>
          <a:bodyPr wrap="square" rtlCol="0">
            <a:spAutoFit/>
          </a:bodyPr>
          <a:lstStyle/>
          <a:p>
            <a:r>
              <a:rPr lang="fr-FR" dirty="0"/>
              <a:t>Figure 10:  Agrégation chez le UE </a:t>
            </a:r>
          </a:p>
        </p:txBody>
      </p:sp>
      <p:sp>
        <p:nvSpPr>
          <p:cNvPr id="16" name="ZoneTexte 15"/>
          <p:cNvSpPr txBox="1"/>
          <p:nvPr/>
        </p:nvSpPr>
        <p:spPr>
          <a:xfrm>
            <a:off x="5040263" y="5763854"/>
            <a:ext cx="4339525" cy="369332"/>
          </a:xfrm>
          <a:prstGeom prst="rect">
            <a:avLst/>
          </a:prstGeom>
          <a:noFill/>
        </p:spPr>
        <p:txBody>
          <a:bodyPr wrap="square" rtlCol="0">
            <a:spAutoFit/>
          </a:bodyPr>
          <a:lstStyle/>
          <a:p>
            <a:r>
              <a:rPr lang="fr-FR" dirty="0"/>
              <a:t>Figure 11:  Scenarios de déploiement de CA</a:t>
            </a:r>
          </a:p>
        </p:txBody>
      </p:sp>
      <p:sp>
        <p:nvSpPr>
          <p:cNvPr id="17" name="ZoneTexte 16"/>
          <p:cNvSpPr txBox="1"/>
          <p:nvPr/>
        </p:nvSpPr>
        <p:spPr>
          <a:xfrm>
            <a:off x="199244" y="108774"/>
            <a:ext cx="8634795" cy="523220"/>
          </a:xfrm>
          <a:prstGeom prst="rect">
            <a:avLst/>
          </a:prstGeom>
          <a:solidFill>
            <a:schemeClr val="accent1"/>
          </a:solidFill>
          <a:ln>
            <a:solidFill>
              <a:schemeClr val="accent1"/>
            </a:solidFill>
          </a:ln>
        </p:spPr>
        <p:txBody>
          <a:bodyPr wrap="square" rtlCol="0">
            <a:spAutoFit/>
          </a:bodyPr>
          <a:lstStyle/>
          <a:p>
            <a:pPr algn="ctr"/>
            <a:r>
              <a:rPr lang="fr-FR" sz="2400" b="1" dirty="0">
                <a:latin typeface="Times New Roman" panose="02020603050405020304" pitchFamily="18" charset="0"/>
                <a:cs typeface="Times New Roman" panose="02020603050405020304" pitchFamily="18" charset="0"/>
              </a:rPr>
              <a:t>EVOLUTION DU RAN LTE ET </a:t>
            </a:r>
            <a:r>
              <a:rPr lang="fr-FR" sz="2400" b="1" dirty="0" smtClean="0">
                <a:latin typeface="Times New Roman" panose="02020603050405020304" pitchFamily="18" charset="0"/>
                <a:cs typeface="Times New Roman" panose="02020603050405020304" pitchFamily="18" charset="0"/>
              </a:rPr>
              <a:t>METHODOLOGIE(2/8</a:t>
            </a:r>
            <a:r>
              <a:rPr lang="fr-FR" sz="2800" b="1" dirty="0" smtClean="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24653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par>
                                <p:cTn id="27" presetID="53" presetClass="entr" presetSubtype="16"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ZoneTexte 1">
            <a:extLst>
              <a:ext uri="{FF2B5EF4-FFF2-40B4-BE49-F238E27FC236}">
                <a16:creationId xmlns:a16="http://schemas.microsoft.com/office/drawing/2014/main" id="{192FD17A-4A72-4420-97E2-DEAC1B33B5B7}"/>
              </a:ext>
            </a:extLst>
          </p:cNvPr>
          <p:cNvSpPr txBox="1"/>
          <p:nvPr/>
        </p:nvSpPr>
        <p:spPr>
          <a:xfrm>
            <a:off x="199247" y="631993"/>
            <a:ext cx="8634793" cy="477054"/>
          </a:xfrm>
          <a:prstGeom prst="rect">
            <a:avLst/>
          </a:prstGeom>
          <a:noFill/>
        </p:spPr>
        <p:txBody>
          <a:bodyPr wrap="square" rtlCol="0">
            <a:spAutoFit/>
          </a:bodyPr>
          <a:lstStyle/>
          <a:p>
            <a:pPr marL="342891" indent="-342891" algn="ctr">
              <a:buFont typeface="Wingdings" panose="05000000000000000000" pitchFamily="2" charset="2"/>
              <a:buChar char="q"/>
            </a:pPr>
            <a:r>
              <a:rPr lang="fr-FR" sz="2500" b="1" dirty="0">
                <a:solidFill>
                  <a:schemeClr val="accent1"/>
                </a:solidFill>
                <a:latin typeface="Times New Roman" panose="02020603050405020304" pitchFamily="18" charset="0"/>
                <a:cs typeface="Times New Roman" panose="02020603050405020304" pitchFamily="18" charset="0"/>
              </a:rPr>
              <a:t>LTE-A/ Processus de dimensionnement</a:t>
            </a:r>
          </a:p>
        </p:txBody>
      </p:sp>
      <p:sp>
        <p:nvSpPr>
          <p:cNvPr id="6" name="Slide Number Placeholder 5">
            <a:extLst>
              <a:ext uri="{FF2B5EF4-FFF2-40B4-BE49-F238E27FC236}">
                <a16:creationId xmlns:a16="http://schemas.microsoft.com/office/drawing/2014/main" id="{E75EA093-F181-436A-B48E-935871B299E6}"/>
              </a:ext>
            </a:extLst>
          </p:cNvPr>
          <p:cNvSpPr>
            <a:spLocks noGrp="1"/>
          </p:cNvSpPr>
          <p:nvPr>
            <p:ph type="sldNum" sz="quarter" idx="12"/>
          </p:nvPr>
        </p:nvSpPr>
        <p:spPr>
          <a:xfrm>
            <a:off x="7440847" y="6459791"/>
            <a:ext cx="984019" cy="365125"/>
          </a:xfrm>
        </p:spPr>
        <p:txBody>
          <a:bodyPr/>
          <a:lstStyle/>
          <a:p>
            <a:r>
              <a:rPr lang="en-US" sz="3200" dirty="0" smtClean="0"/>
              <a:t>14</a:t>
            </a:r>
          </a:p>
        </p:txBody>
      </p:sp>
      <p:pic>
        <p:nvPicPr>
          <p:cNvPr id="19" name="Image 18"/>
          <p:cNvPicPr/>
          <p:nvPr/>
        </p:nvPicPr>
        <p:blipFill>
          <a:blip r:embed="rId3"/>
          <a:stretch>
            <a:fillRect/>
          </a:stretch>
        </p:blipFill>
        <p:spPr>
          <a:xfrm>
            <a:off x="293353" y="3011674"/>
            <a:ext cx="8446576" cy="1976755"/>
          </a:xfrm>
          <a:prstGeom prst="rect">
            <a:avLst/>
          </a:prstGeom>
        </p:spPr>
      </p:pic>
      <p:sp>
        <p:nvSpPr>
          <p:cNvPr id="20" name="Rectangle 19"/>
          <p:cNvSpPr/>
          <p:nvPr/>
        </p:nvSpPr>
        <p:spPr>
          <a:xfrm>
            <a:off x="2065913" y="5137420"/>
            <a:ext cx="4474302" cy="369332"/>
          </a:xfrm>
          <a:prstGeom prst="rect">
            <a:avLst/>
          </a:prstGeom>
        </p:spPr>
        <p:txBody>
          <a:bodyPr wrap="none">
            <a:spAutoFit/>
          </a:bodyPr>
          <a:lstStyle/>
          <a:p>
            <a:r>
              <a:rPr lang="fr-FR" dirty="0">
                <a:solidFill>
                  <a:srgbClr val="000000"/>
                </a:solidFill>
                <a:latin typeface="Times New Roman" panose="02020603050405020304" pitchFamily="18" charset="0"/>
                <a:ea typeface="Calibri" panose="020F0502020204030204" pitchFamily="34" charset="0"/>
              </a:rPr>
              <a:t>Figure 13: Procédure de calcul du débit réseau</a:t>
            </a:r>
            <a:endParaRPr lang="fr-FR" dirty="0"/>
          </a:p>
        </p:txBody>
      </p:sp>
      <p:sp>
        <p:nvSpPr>
          <p:cNvPr id="21" name="Ellipse 20"/>
          <p:cNvSpPr/>
          <p:nvPr/>
        </p:nvSpPr>
        <p:spPr>
          <a:xfrm>
            <a:off x="199244" y="2862333"/>
            <a:ext cx="2714440" cy="6974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p:cNvSpPr/>
          <p:nvPr/>
        </p:nvSpPr>
        <p:spPr>
          <a:xfrm>
            <a:off x="3159421" y="2866854"/>
            <a:ext cx="2714440" cy="6974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6119598" y="3007151"/>
            <a:ext cx="2714440" cy="6974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199244" y="108774"/>
            <a:ext cx="8634795" cy="523220"/>
          </a:xfrm>
          <a:prstGeom prst="rect">
            <a:avLst/>
          </a:prstGeom>
          <a:solidFill>
            <a:schemeClr val="accent1"/>
          </a:solidFill>
          <a:ln>
            <a:solidFill>
              <a:schemeClr val="accent1"/>
            </a:solidFill>
          </a:ln>
        </p:spPr>
        <p:txBody>
          <a:bodyPr wrap="square" rtlCol="0">
            <a:spAutoFit/>
          </a:bodyPr>
          <a:lstStyle/>
          <a:p>
            <a:pPr algn="ctr"/>
            <a:r>
              <a:rPr lang="fr-FR" sz="2400" b="1" dirty="0">
                <a:latin typeface="Times New Roman" panose="02020603050405020304" pitchFamily="18" charset="0"/>
                <a:cs typeface="Times New Roman" panose="02020603050405020304" pitchFamily="18" charset="0"/>
              </a:rPr>
              <a:t>EVOLUTION DU RAN LTE ET </a:t>
            </a:r>
            <a:r>
              <a:rPr lang="fr-FR" sz="2400" b="1" dirty="0" smtClean="0">
                <a:latin typeface="Times New Roman" panose="02020603050405020304" pitchFamily="18" charset="0"/>
                <a:cs typeface="Times New Roman" panose="02020603050405020304" pitchFamily="18" charset="0"/>
              </a:rPr>
              <a:t>METHODOLOGIE(3/8</a:t>
            </a:r>
            <a:r>
              <a:rPr lang="fr-FR" sz="2800" b="1" dirty="0" smtClean="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97754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repeatCount="indefinite" fill="hold" grpId="0" nodeType="clickEffect">
                                  <p:stCondLst>
                                    <p:cond delay="0"/>
                                  </p:stCondLst>
                                  <p:endCondLst>
                                    <p:cond evt="onNext" delay="0">
                                      <p:tgtEl>
                                        <p:sldTgt/>
                                      </p:tgtEl>
                                    </p:cond>
                                  </p:end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10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6" presetClass="entr" presetSubtype="21" repeatCount="indefinite" fill="hold" grpId="0" nodeType="clickEffect">
                                  <p:stCondLst>
                                    <p:cond delay="0"/>
                                  </p:stCondLst>
                                  <p:endCondLst>
                                    <p:cond evt="onNext" delay="0">
                                      <p:tgtEl>
                                        <p:sldTgt/>
                                      </p:tgtEl>
                                    </p:cond>
                                  </p:endCondLst>
                                  <p:childTnLst>
                                    <p:set>
                                      <p:cBhvr>
                                        <p:cTn id="23" dur="1" fill="hold">
                                          <p:stCondLst>
                                            <p:cond delay="0"/>
                                          </p:stCondLst>
                                        </p:cTn>
                                        <p:tgtEl>
                                          <p:spTgt spid="22"/>
                                        </p:tgtEl>
                                        <p:attrNameLst>
                                          <p:attrName>style.visibility</p:attrName>
                                        </p:attrNameLst>
                                      </p:cBhvr>
                                      <p:to>
                                        <p:strVal val="visible"/>
                                      </p:to>
                                    </p:set>
                                    <p:animEffect transition="in" filter="barn(inVertical)">
                                      <p:cBhvr>
                                        <p:cTn id="24" dur="10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6" presetClass="entr" presetSubtype="21" repeatCount="indefinite" fill="hold" grpId="0" nodeType="clickEffect">
                                  <p:stCondLst>
                                    <p:cond delay="0"/>
                                  </p:stCondLst>
                                  <p:endCondLst>
                                    <p:cond evt="onNext" delay="0">
                                      <p:tgtEl>
                                        <p:sldTgt/>
                                      </p:tgtEl>
                                    </p:cond>
                                  </p:endCondLst>
                                  <p:childTnLst>
                                    <p:set>
                                      <p:cBhvr>
                                        <p:cTn id="28" dur="1" fill="hold">
                                          <p:stCondLst>
                                            <p:cond delay="0"/>
                                          </p:stCondLst>
                                        </p:cTn>
                                        <p:tgtEl>
                                          <p:spTgt spid="23"/>
                                        </p:tgtEl>
                                        <p:attrNameLst>
                                          <p:attrName>style.visibility</p:attrName>
                                        </p:attrNameLst>
                                      </p:cBhvr>
                                      <p:to>
                                        <p:strVal val="visible"/>
                                      </p:to>
                                    </p:set>
                                    <p:animEffect transition="in" filter="barn(inVertical)">
                                      <p:cBhvr>
                                        <p:cTn id="29" dur="10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ZoneTexte 1">
            <a:extLst>
              <a:ext uri="{FF2B5EF4-FFF2-40B4-BE49-F238E27FC236}">
                <a16:creationId xmlns:a16="http://schemas.microsoft.com/office/drawing/2014/main" id="{192FD17A-4A72-4420-97E2-DEAC1B33B5B7}"/>
              </a:ext>
            </a:extLst>
          </p:cNvPr>
          <p:cNvSpPr txBox="1"/>
          <p:nvPr/>
        </p:nvSpPr>
        <p:spPr>
          <a:xfrm>
            <a:off x="199247" y="631993"/>
            <a:ext cx="8634793" cy="477054"/>
          </a:xfrm>
          <a:prstGeom prst="rect">
            <a:avLst/>
          </a:prstGeom>
          <a:noFill/>
        </p:spPr>
        <p:txBody>
          <a:bodyPr wrap="square" rtlCol="0">
            <a:spAutoFit/>
          </a:bodyPr>
          <a:lstStyle/>
          <a:p>
            <a:pPr marL="342891" indent="-342891" algn="ctr">
              <a:buFont typeface="Wingdings" panose="05000000000000000000" pitchFamily="2" charset="2"/>
              <a:buChar char="q"/>
            </a:pPr>
            <a:r>
              <a:rPr lang="fr-FR" sz="2500" b="1" dirty="0">
                <a:solidFill>
                  <a:schemeClr val="accent1"/>
                </a:solidFill>
                <a:latin typeface="Times New Roman" panose="02020603050405020304" pitchFamily="18" charset="0"/>
                <a:cs typeface="Times New Roman" panose="02020603050405020304" pitchFamily="18" charset="0"/>
              </a:rPr>
              <a:t>LTE-A/  Processus de Dimensionnement</a:t>
            </a:r>
          </a:p>
        </p:txBody>
      </p:sp>
      <p:sp>
        <p:nvSpPr>
          <p:cNvPr id="6" name="Slide Number Placeholder 5">
            <a:extLst>
              <a:ext uri="{FF2B5EF4-FFF2-40B4-BE49-F238E27FC236}">
                <a16:creationId xmlns:a16="http://schemas.microsoft.com/office/drawing/2014/main" id="{E75EA093-F181-436A-B48E-935871B299E6}"/>
              </a:ext>
            </a:extLst>
          </p:cNvPr>
          <p:cNvSpPr>
            <a:spLocks noGrp="1"/>
          </p:cNvSpPr>
          <p:nvPr>
            <p:ph type="sldNum" sz="quarter" idx="12"/>
          </p:nvPr>
        </p:nvSpPr>
        <p:spPr/>
        <p:txBody>
          <a:bodyPr/>
          <a:lstStyle/>
          <a:p>
            <a:r>
              <a:rPr lang="en-US" sz="3200" dirty="0" smtClean="0"/>
              <a:t>15</a:t>
            </a:r>
            <a:endParaRPr lang="en-US" sz="3200" dirty="0"/>
          </a:p>
        </p:txBody>
      </p:sp>
      <p:graphicFrame>
        <p:nvGraphicFramePr>
          <p:cNvPr id="12" name="Objet 11"/>
          <p:cNvGraphicFramePr>
            <a:graphicFrameLocks noChangeAspect="1"/>
          </p:cNvGraphicFramePr>
          <p:nvPr>
            <p:extLst>
              <p:ext uri="{D42A27DB-BD31-4B8C-83A1-F6EECF244321}">
                <p14:modId xmlns:p14="http://schemas.microsoft.com/office/powerpoint/2010/main" val="3604730871"/>
              </p:ext>
            </p:extLst>
          </p:nvPr>
        </p:nvGraphicFramePr>
        <p:xfrm>
          <a:off x="98100" y="1604868"/>
          <a:ext cx="8501121" cy="690121"/>
        </p:xfrm>
        <a:graphic>
          <a:graphicData uri="http://schemas.openxmlformats.org/presentationml/2006/ole">
            <mc:AlternateContent xmlns:mc="http://schemas.openxmlformats.org/markup-compatibility/2006">
              <mc:Choice xmlns:v="urn:schemas-microsoft-com:vml" Requires="v">
                <p:oleObj spid="_x0000_s1171" r:id="rId4" imgW="6159500" imgH="431800" progId="Unknown">
                  <p:embed/>
                </p:oleObj>
              </mc:Choice>
              <mc:Fallback>
                <p:oleObj r:id="rId4" imgW="6159500" imgH="431800" progId="Unknown">
                  <p:embed/>
                  <p:pic>
                    <p:nvPicPr>
                      <p:cNvPr id="6" name="Obje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00" y="1604868"/>
                        <a:ext cx="8501121" cy="690121"/>
                      </a:xfrm>
                      <a:prstGeom prst="rect">
                        <a:avLst/>
                      </a:prstGeom>
                      <a:noFill/>
                    </p:spPr>
                  </p:pic>
                </p:oleObj>
              </mc:Fallback>
            </mc:AlternateContent>
          </a:graphicData>
        </a:graphic>
      </p:graphicFrame>
      <p:sp>
        <p:nvSpPr>
          <p:cNvPr id="13" name="ZoneTexte 12"/>
          <p:cNvSpPr txBox="1"/>
          <p:nvPr/>
        </p:nvSpPr>
        <p:spPr>
          <a:xfrm>
            <a:off x="8686099" y="1604863"/>
            <a:ext cx="550296" cy="369332"/>
          </a:xfrm>
          <a:prstGeom prst="rect">
            <a:avLst/>
          </a:prstGeom>
          <a:noFill/>
        </p:spPr>
        <p:txBody>
          <a:bodyPr wrap="square" rtlCol="0">
            <a:spAutoFit/>
          </a:bodyPr>
          <a:lstStyle/>
          <a:p>
            <a:r>
              <a:rPr lang="fr-FR" dirty="0"/>
              <a:t>(1)</a:t>
            </a:r>
          </a:p>
        </p:txBody>
      </p:sp>
      <p:graphicFrame>
        <p:nvGraphicFramePr>
          <p:cNvPr id="14" name="Objet 13"/>
          <p:cNvGraphicFramePr>
            <a:graphicFrameLocks noChangeAspect="1"/>
          </p:cNvGraphicFramePr>
          <p:nvPr>
            <p:extLst>
              <p:ext uri="{D42A27DB-BD31-4B8C-83A1-F6EECF244321}">
                <p14:modId xmlns:p14="http://schemas.microsoft.com/office/powerpoint/2010/main" val="1278549638"/>
              </p:ext>
            </p:extLst>
          </p:nvPr>
        </p:nvGraphicFramePr>
        <p:xfrm>
          <a:off x="108791" y="2651542"/>
          <a:ext cx="8490424" cy="415428"/>
        </p:xfrm>
        <a:graphic>
          <a:graphicData uri="http://schemas.openxmlformats.org/presentationml/2006/ole">
            <mc:AlternateContent xmlns:mc="http://schemas.openxmlformats.org/markup-compatibility/2006">
              <mc:Choice xmlns:v="urn:schemas-microsoft-com:vml" Requires="v">
                <p:oleObj spid="_x0000_s1172" r:id="rId6" imgW="9067800" imgH="431800" progId="Unknown">
                  <p:embed/>
                </p:oleObj>
              </mc:Choice>
              <mc:Fallback>
                <p:oleObj r:id="rId6" imgW="9067800" imgH="431800" progId="Unknown">
                  <p:embed/>
                  <p:pic>
                    <p:nvPicPr>
                      <p:cNvPr id="9" name="Obje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91" y="2651542"/>
                        <a:ext cx="8490424" cy="415428"/>
                      </a:xfrm>
                      <a:prstGeom prst="rect">
                        <a:avLst/>
                      </a:prstGeom>
                      <a:noFill/>
                    </p:spPr>
                  </p:pic>
                </p:oleObj>
              </mc:Fallback>
            </mc:AlternateContent>
          </a:graphicData>
        </a:graphic>
      </p:graphicFrame>
      <p:sp>
        <p:nvSpPr>
          <p:cNvPr id="15" name="ZoneTexte 14"/>
          <p:cNvSpPr txBox="1"/>
          <p:nvPr/>
        </p:nvSpPr>
        <p:spPr>
          <a:xfrm>
            <a:off x="8680480" y="2599863"/>
            <a:ext cx="446995" cy="369332"/>
          </a:xfrm>
          <a:prstGeom prst="rect">
            <a:avLst/>
          </a:prstGeom>
          <a:noFill/>
        </p:spPr>
        <p:txBody>
          <a:bodyPr wrap="square" rtlCol="0">
            <a:spAutoFit/>
          </a:bodyPr>
          <a:lstStyle/>
          <a:p>
            <a:r>
              <a:rPr lang="fr-FR" dirty="0"/>
              <a:t>(2)</a:t>
            </a:r>
          </a:p>
        </p:txBody>
      </p:sp>
      <p:graphicFrame>
        <p:nvGraphicFramePr>
          <p:cNvPr id="16" name="Objet 15"/>
          <p:cNvGraphicFramePr>
            <a:graphicFrameLocks noChangeAspect="1"/>
          </p:cNvGraphicFramePr>
          <p:nvPr>
            <p:extLst>
              <p:ext uri="{D42A27DB-BD31-4B8C-83A1-F6EECF244321}">
                <p14:modId xmlns:p14="http://schemas.microsoft.com/office/powerpoint/2010/main" val="2765867437"/>
              </p:ext>
            </p:extLst>
          </p:nvPr>
        </p:nvGraphicFramePr>
        <p:xfrm>
          <a:off x="276740" y="3649682"/>
          <a:ext cx="8409363" cy="375133"/>
        </p:xfrm>
        <a:graphic>
          <a:graphicData uri="http://schemas.openxmlformats.org/presentationml/2006/ole">
            <mc:AlternateContent xmlns:mc="http://schemas.openxmlformats.org/markup-compatibility/2006">
              <mc:Choice xmlns:v="urn:schemas-microsoft-com:vml" Requires="v">
                <p:oleObj spid="_x0000_s1173" r:id="rId8" imgW="6007100" imgH="203200" progId="Unknown">
                  <p:embed/>
                </p:oleObj>
              </mc:Choice>
              <mc:Fallback>
                <p:oleObj r:id="rId8" imgW="6007100" imgH="203200" progId="Unknown">
                  <p:embed/>
                  <p:pic>
                    <p:nvPicPr>
                      <p:cNvPr id="12" name="Obje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6740" y="3649682"/>
                        <a:ext cx="8409363" cy="375133"/>
                      </a:xfrm>
                      <a:prstGeom prst="rect">
                        <a:avLst/>
                      </a:prstGeom>
                      <a:noFill/>
                    </p:spPr>
                  </p:pic>
                </p:oleObj>
              </mc:Fallback>
            </mc:AlternateContent>
          </a:graphicData>
        </a:graphic>
      </p:graphicFrame>
      <p:sp>
        <p:nvSpPr>
          <p:cNvPr id="24" name="ZoneTexte 23"/>
          <p:cNvSpPr txBox="1"/>
          <p:nvPr/>
        </p:nvSpPr>
        <p:spPr>
          <a:xfrm>
            <a:off x="8685684" y="3613853"/>
            <a:ext cx="442750" cy="369332"/>
          </a:xfrm>
          <a:prstGeom prst="rect">
            <a:avLst/>
          </a:prstGeom>
          <a:noFill/>
        </p:spPr>
        <p:txBody>
          <a:bodyPr wrap="none" rtlCol="0">
            <a:spAutoFit/>
          </a:bodyPr>
          <a:lstStyle/>
          <a:p>
            <a:r>
              <a:rPr lang="fr-FR" dirty="0"/>
              <a:t>(3)</a:t>
            </a:r>
          </a:p>
        </p:txBody>
      </p:sp>
      <p:graphicFrame>
        <p:nvGraphicFramePr>
          <p:cNvPr id="25" name="Objet 24"/>
          <p:cNvGraphicFramePr>
            <a:graphicFrameLocks noChangeAspect="1"/>
          </p:cNvGraphicFramePr>
          <p:nvPr>
            <p:extLst>
              <p:ext uri="{D42A27DB-BD31-4B8C-83A1-F6EECF244321}">
                <p14:modId xmlns:p14="http://schemas.microsoft.com/office/powerpoint/2010/main" val="580315770"/>
              </p:ext>
            </p:extLst>
          </p:nvPr>
        </p:nvGraphicFramePr>
        <p:xfrm>
          <a:off x="1157042" y="4226954"/>
          <a:ext cx="6760315" cy="791387"/>
        </p:xfrm>
        <a:graphic>
          <a:graphicData uri="http://schemas.openxmlformats.org/presentationml/2006/ole">
            <mc:AlternateContent xmlns:mc="http://schemas.openxmlformats.org/markup-compatibility/2006">
              <mc:Choice xmlns:v="urn:schemas-microsoft-com:vml" Requires="v">
                <p:oleObj spid="_x0000_s1174" r:id="rId10" imgW="3568700" imgH="393700" progId="Unknown">
                  <p:embed/>
                </p:oleObj>
              </mc:Choice>
              <mc:Fallback>
                <p:oleObj r:id="rId10" imgW="3568700" imgH="393700" progId="Unknown">
                  <p:embed/>
                  <p:pic>
                    <p:nvPicPr>
                      <p:cNvPr id="28" name="Objet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7042" y="4226954"/>
                        <a:ext cx="6760315" cy="791387"/>
                      </a:xfrm>
                      <a:prstGeom prst="rect">
                        <a:avLst/>
                      </a:prstGeom>
                      <a:noFill/>
                    </p:spPr>
                  </p:pic>
                </p:oleObj>
              </mc:Fallback>
            </mc:AlternateContent>
          </a:graphicData>
        </a:graphic>
      </p:graphicFrame>
      <p:sp>
        <p:nvSpPr>
          <p:cNvPr id="26" name="ZoneTexte 25"/>
          <p:cNvSpPr txBox="1"/>
          <p:nvPr/>
        </p:nvSpPr>
        <p:spPr>
          <a:xfrm>
            <a:off x="8647269" y="4393283"/>
            <a:ext cx="513415" cy="369332"/>
          </a:xfrm>
          <a:prstGeom prst="rect">
            <a:avLst/>
          </a:prstGeom>
          <a:noFill/>
        </p:spPr>
        <p:txBody>
          <a:bodyPr wrap="square" rtlCol="0">
            <a:spAutoFit/>
          </a:bodyPr>
          <a:lstStyle/>
          <a:p>
            <a:r>
              <a:rPr lang="fr-FR" dirty="0"/>
              <a:t>(4)</a:t>
            </a:r>
          </a:p>
        </p:txBody>
      </p:sp>
      <p:graphicFrame>
        <p:nvGraphicFramePr>
          <p:cNvPr id="28" name="Objet 27"/>
          <p:cNvGraphicFramePr>
            <a:graphicFrameLocks noChangeAspect="1"/>
          </p:cNvGraphicFramePr>
          <p:nvPr>
            <p:extLst>
              <p:ext uri="{D42A27DB-BD31-4B8C-83A1-F6EECF244321}">
                <p14:modId xmlns:p14="http://schemas.microsoft.com/office/powerpoint/2010/main" val="1071707826"/>
              </p:ext>
            </p:extLst>
          </p:nvPr>
        </p:nvGraphicFramePr>
        <p:xfrm>
          <a:off x="604696" y="5397284"/>
          <a:ext cx="7487923" cy="745067"/>
        </p:xfrm>
        <a:graphic>
          <a:graphicData uri="http://schemas.openxmlformats.org/presentationml/2006/ole">
            <mc:AlternateContent xmlns:mc="http://schemas.openxmlformats.org/markup-compatibility/2006">
              <mc:Choice xmlns:v="urn:schemas-microsoft-com:vml" Requires="v">
                <p:oleObj spid="_x0000_s1175" r:id="rId12" imgW="4051300" imgH="393700" progId="Unknown">
                  <p:embed/>
                </p:oleObj>
              </mc:Choice>
              <mc:Fallback>
                <p:oleObj r:id="rId12" imgW="4051300" imgH="393700" progId="Unknown">
                  <p:embed/>
                  <p:pic>
                    <p:nvPicPr>
                      <p:cNvPr id="31" name="Objet 3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4696" y="5397284"/>
                        <a:ext cx="7487923" cy="745067"/>
                      </a:xfrm>
                      <a:prstGeom prst="rect">
                        <a:avLst/>
                      </a:prstGeom>
                      <a:noFill/>
                      <a:extLst/>
                    </p:spPr>
                  </p:pic>
                </p:oleObj>
              </mc:Fallback>
            </mc:AlternateContent>
          </a:graphicData>
        </a:graphic>
      </p:graphicFrame>
      <p:sp>
        <p:nvSpPr>
          <p:cNvPr id="29" name="ZoneTexte 28"/>
          <p:cNvSpPr txBox="1"/>
          <p:nvPr/>
        </p:nvSpPr>
        <p:spPr>
          <a:xfrm>
            <a:off x="8676707" y="5515625"/>
            <a:ext cx="442750" cy="369332"/>
          </a:xfrm>
          <a:prstGeom prst="rect">
            <a:avLst/>
          </a:prstGeom>
          <a:noFill/>
        </p:spPr>
        <p:txBody>
          <a:bodyPr wrap="none" rtlCol="0">
            <a:spAutoFit/>
          </a:bodyPr>
          <a:lstStyle/>
          <a:p>
            <a:r>
              <a:rPr lang="fr-FR" dirty="0"/>
              <a:t>(5)</a:t>
            </a:r>
          </a:p>
        </p:txBody>
      </p:sp>
      <p:sp>
        <p:nvSpPr>
          <p:cNvPr id="30" name="ZoneTexte 29"/>
          <p:cNvSpPr txBox="1"/>
          <p:nvPr/>
        </p:nvSpPr>
        <p:spPr>
          <a:xfrm>
            <a:off x="199244" y="108774"/>
            <a:ext cx="8634795" cy="523220"/>
          </a:xfrm>
          <a:prstGeom prst="rect">
            <a:avLst/>
          </a:prstGeom>
          <a:solidFill>
            <a:schemeClr val="accent1"/>
          </a:solidFill>
          <a:ln>
            <a:solidFill>
              <a:schemeClr val="accent1"/>
            </a:solidFill>
          </a:ln>
        </p:spPr>
        <p:txBody>
          <a:bodyPr wrap="square" rtlCol="0">
            <a:spAutoFit/>
          </a:bodyPr>
          <a:lstStyle/>
          <a:p>
            <a:pPr algn="ctr"/>
            <a:r>
              <a:rPr lang="fr-FR" sz="2400" b="1" dirty="0">
                <a:latin typeface="Times New Roman" panose="02020603050405020304" pitchFamily="18" charset="0"/>
                <a:cs typeface="Times New Roman" panose="02020603050405020304" pitchFamily="18" charset="0"/>
              </a:rPr>
              <a:t>EVOLUTION DU RAN LTE ET </a:t>
            </a:r>
            <a:r>
              <a:rPr lang="fr-FR" sz="2400" b="1" dirty="0" smtClean="0">
                <a:latin typeface="Times New Roman" panose="02020603050405020304" pitchFamily="18" charset="0"/>
                <a:cs typeface="Times New Roman" panose="02020603050405020304" pitchFamily="18" charset="0"/>
              </a:rPr>
              <a:t>METHODOLOGIE(4/8</a:t>
            </a:r>
            <a:r>
              <a:rPr lang="fr-FR" sz="2800" b="1" dirty="0" smtClean="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26550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10" dur="1000" fill="hold"/>
                                        <p:tgtEl>
                                          <p:spTgt spid="1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2"/>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13"/>
                                        </p:tgtEl>
                                        <p:attrNameLst>
                                          <p:attrName>ppt_w</p:attrName>
                                        </p:attrNameLst>
                                      </p:cBhvr>
                                      <p:tavLst>
                                        <p:tav tm="0">
                                          <p:val>
                                            <p:strVal val="#ppt_w*.05"/>
                                          </p:val>
                                        </p:tav>
                                        <p:tav tm="100000">
                                          <p:val>
                                            <p:strVal val="#ppt_w"/>
                                          </p:val>
                                        </p:tav>
                                      </p:tavLst>
                                    </p:anim>
                                    <p:anim calcmode="lin" valueType="num">
                                      <p:cBhvr>
                                        <p:cTn id="20" dur="1000" fill="hold"/>
                                        <p:tgtEl>
                                          <p:spTgt spid="13"/>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13"/>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5"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32" dur="1000" fill="hold"/>
                                        <p:tgtEl>
                                          <p:spTgt spid="14"/>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14"/>
                                        </p:tgtEl>
                                      </p:cBhvr>
                                    </p:animEffect>
                                  </p:childTnLst>
                                </p:cTn>
                              </p:par>
                              <p:par>
                                <p:cTn id="37" presetID="25"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40"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41"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42" dur="1000" fill="hold"/>
                                        <p:tgtEl>
                                          <p:spTgt spid="15"/>
                                        </p:tgtEl>
                                        <p:attrNameLst>
                                          <p:attrName>ppt_h</p:attrName>
                                        </p:attrNameLst>
                                      </p:cBhvr>
                                      <p:tavLst>
                                        <p:tav tm="0">
                                          <p:val>
                                            <p:strVal val="#ppt_h"/>
                                          </p:val>
                                        </p:tav>
                                        <p:tav tm="100000">
                                          <p:val>
                                            <p:strVal val="#ppt_h"/>
                                          </p:val>
                                        </p:tav>
                                      </p:tavLst>
                                    </p:anim>
                                    <p:anim calcmode="lin" valueType="num">
                                      <p:cBhvr>
                                        <p:cTn id="43"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44"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45"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46" dur="1000" decel="50000">
                                          <p:stCondLst>
                                            <p:cond delay="0"/>
                                          </p:stCondLst>
                                        </p:cTn>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5"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54" dur="1000" fill="hold"/>
                                        <p:tgtEl>
                                          <p:spTgt spid="16"/>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16"/>
                                        </p:tgtEl>
                                      </p:cBhvr>
                                    </p:animEffect>
                                  </p:childTnLst>
                                </p:cTn>
                              </p:par>
                              <p:par>
                                <p:cTn id="59" presetID="25"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decel="50000" fill="hold">
                                          <p:stCondLst>
                                            <p:cond delay="0"/>
                                          </p:stCondLst>
                                        </p:cTn>
                                        <p:tgtEl>
                                          <p:spTgt spid="24"/>
                                        </p:tgtEl>
                                        <p:attrNameLst>
                                          <p:attrName>style.rotation</p:attrName>
                                        </p:attrNameLst>
                                      </p:cBhvr>
                                      <p:tavLst>
                                        <p:tav tm="0">
                                          <p:val>
                                            <p:fltVal val="-90"/>
                                          </p:val>
                                        </p:tav>
                                        <p:tav tm="100000">
                                          <p:val>
                                            <p:fltVal val="0"/>
                                          </p:val>
                                        </p:tav>
                                      </p:tavLst>
                                    </p:anim>
                                    <p:anim calcmode="lin" valueType="num">
                                      <p:cBhvr>
                                        <p:cTn id="62" dur="500" decel="50000" fill="hold">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63" dur="500" accel="50000" fill="hold">
                                          <p:stCondLst>
                                            <p:cond delay="500"/>
                                          </p:stCondLst>
                                        </p:cTn>
                                        <p:tgtEl>
                                          <p:spTgt spid="24"/>
                                        </p:tgtEl>
                                        <p:attrNameLst>
                                          <p:attrName>ppt_w</p:attrName>
                                        </p:attrNameLst>
                                      </p:cBhvr>
                                      <p:tavLst>
                                        <p:tav tm="0">
                                          <p:val>
                                            <p:strVal val="#ppt_w*.05"/>
                                          </p:val>
                                        </p:tav>
                                        <p:tav tm="100000">
                                          <p:val>
                                            <p:strVal val="#ppt_w"/>
                                          </p:val>
                                        </p:tav>
                                      </p:tavLst>
                                    </p:anim>
                                    <p:anim calcmode="lin" valueType="num">
                                      <p:cBhvr>
                                        <p:cTn id="64" dur="1000" fill="hold"/>
                                        <p:tgtEl>
                                          <p:spTgt spid="24"/>
                                        </p:tgtEl>
                                        <p:attrNameLst>
                                          <p:attrName>ppt_h</p:attrName>
                                        </p:attrNameLst>
                                      </p:cBhvr>
                                      <p:tavLst>
                                        <p:tav tm="0">
                                          <p:val>
                                            <p:strVal val="#ppt_h"/>
                                          </p:val>
                                        </p:tav>
                                        <p:tav tm="100000">
                                          <p:val>
                                            <p:strVal val="#ppt_h"/>
                                          </p:val>
                                        </p:tav>
                                      </p:tavLst>
                                    </p:anim>
                                    <p:anim calcmode="lin" valueType="num">
                                      <p:cBhvr>
                                        <p:cTn id="65" dur="500" decel="50000" fill="hold">
                                          <p:stCondLst>
                                            <p:cond delay="0"/>
                                          </p:stCondLst>
                                        </p:cTn>
                                        <p:tgtEl>
                                          <p:spTgt spid="24"/>
                                        </p:tgtEl>
                                        <p:attrNameLst>
                                          <p:attrName>ppt_x</p:attrName>
                                        </p:attrNameLst>
                                      </p:cBhvr>
                                      <p:tavLst>
                                        <p:tav tm="0">
                                          <p:val>
                                            <p:strVal val="#ppt_x+.4"/>
                                          </p:val>
                                        </p:tav>
                                        <p:tav tm="100000">
                                          <p:val>
                                            <p:strVal val="#ppt_x"/>
                                          </p:val>
                                        </p:tav>
                                      </p:tavLst>
                                    </p:anim>
                                    <p:anim calcmode="lin" valueType="num">
                                      <p:cBhvr>
                                        <p:cTn id="66" dur="500" decel="50000" fill="hold">
                                          <p:stCondLst>
                                            <p:cond delay="0"/>
                                          </p:stCondLst>
                                        </p:cTn>
                                        <p:tgtEl>
                                          <p:spTgt spid="24"/>
                                        </p:tgtEl>
                                        <p:attrNameLst>
                                          <p:attrName>ppt_y</p:attrName>
                                        </p:attrNameLst>
                                      </p:cBhvr>
                                      <p:tavLst>
                                        <p:tav tm="0">
                                          <p:val>
                                            <p:strVal val="#ppt_y-.2"/>
                                          </p:val>
                                        </p:tav>
                                        <p:tav tm="100000">
                                          <p:val>
                                            <p:strVal val="#ppt_y+.1"/>
                                          </p:val>
                                        </p:tav>
                                      </p:tavLst>
                                    </p:anim>
                                    <p:anim calcmode="lin" valueType="num">
                                      <p:cBhvr>
                                        <p:cTn id="67" dur="500" accel="50000" fill="hold">
                                          <p:stCondLst>
                                            <p:cond delay="500"/>
                                          </p:stCondLst>
                                        </p:cTn>
                                        <p:tgtEl>
                                          <p:spTgt spid="24"/>
                                        </p:tgtEl>
                                        <p:attrNameLst>
                                          <p:attrName>ppt_y</p:attrName>
                                        </p:attrNameLst>
                                      </p:cBhvr>
                                      <p:tavLst>
                                        <p:tav tm="0">
                                          <p:val>
                                            <p:strVal val="#ppt_y+.1"/>
                                          </p:val>
                                        </p:tav>
                                        <p:tav tm="100000">
                                          <p:val>
                                            <p:strVal val="#ppt_y"/>
                                          </p:val>
                                        </p:tav>
                                      </p:tavLst>
                                    </p:anim>
                                    <p:animEffect transition="in" filter="fade">
                                      <p:cBhvr>
                                        <p:cTn id="68" dur="1000" decel="50000">
                                          <p:stCondLst>
                                            <p:cond delay="0"/>
                                          </p:stCondLst>
                                        </p:cTn>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25"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decel="50000" fill="hold">
                                          <p:stCondLst>
                                            <p:cond delay="0"/>
                                          </p:stCondLst>
                                        </p:cTn>
                                        <p:tgtEl>
                                          <p:spTgt spid="25"/>
                                        </p:tgtEl>
                                        <p:attrNameLst>
                                          <p:attrName>style.rotation</p:attrName>
                                        </p:attrNameLst>
                                      </p:cBhvr>
                                      <p:tavLst>
                                        <p:tav tm="0">
                                          <p:val>
                                            <p:fltVal val="-90"/>
                                          </p:val>
                                        </p:tav>
                                        <p:tav tm="100000">
                                          <p:val>
                                            <p:fltVal val="0"/>
                                          </p:val>
                                        </p:tav>
                                      </p:tavLst>
                                    </p:anim>
                                    <p:anim calcmode="lin" valueType="num">
                                      <p:cBhvr>
                                        <p:cTn id="74" dur="500" decel="50000" fill="hold">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75" dur="500" accel="50000" fill="hold">
                                          <p:stCondLst>
                                            <p:cond delay="500"/>
                                          </p:stCondLst>
                                        </p:cTn>
                                        <p:tgtEl>
                                          <p:spTgt spid="25"/>
                                        </p:tgtEl>
                                        <p:attrNameLst>
                                          <p:attrName>ppt_w</p:attrName>
                                        </p:attrNameLst>
                                      </p:cBhvr>
                                      <p:tavLst>
                                        <p:tav tm="0">
                                          <p:val>
                                            <p:strVal val="#ppt_w*.05"/>
                                          </p:val>
                                        </p:tav>
                                        <p:tav tm="100000">
                                          <p:val>
                                            <p:strVal val="#ppt_w"/>
                                          </p:val>
                                        </p:tav>
                                      </p:tavLst>
                                    </p:anim>
                                    <p:anim calcmode="lin" valueType="num">
                                      <p:cBhvr>
                                        <p:cTn id="76" dur="1000" fill="hold"/>
                                        <p:tgtEl>
                                          <p:spTgt spid="25"/>
                                        </p:tgtEl>
                                        <p:attrNameLst>
                                          <p:attrName>ppt_h</p:attrName>
                                        </p:attrNameLst>
                                      </p:cBhvr>
                                      <p:tavLst>
                                        <p:tav tm="0">
                                          <p:val>
                                            <p:strVal val="#ppt_h"/>
                                          </p:val>
                                        </p:tav>
                                        <p:tav tm="100000">
                                          <p:val>
                                            <p:strVal val="#ppt_h"/>
                                          </p:val>
                                        </p:tav>
                                      </p:tavLst>
                                    </p:anim>
                                    <p:anim calcmode="lin" valueType="num">
                                      <p:cBhvr>
                                        <p:cTn id="77" dur="500" decel="50000" fill="hold">
                                          <p:stCondLst>
                                            <p:cond delay="0"/>
                                          </p:stCondLst>
                                        </p:cTn>
                                        <p:tgtEl>
                                          <p:spTgt spid="25"/>
                                        </p:tgtEl>
                                        <p:attrNameLst>
                                          <p:attrName>ppt_x</p:attrName>
                                        </p:attrNameLst>
                                      </p:cBhvr>
                                      <p:tavLst>
                                        <p:tav tm="0">
                                          <p:val>
                                            <p:strVal val="#ppt_x+.4"/>
                                          </p:val>
                                        </p:tav>
                                        <p:tav tm="100000">
                                          <p:val>
                                            <p:strVal val="#ppt_x"/>
                                          </p:val>
                                        </p:tav>
                                      </p:tavLst>
                                    </p:anim>
                                    <p:anim calcmode="lin" valueType="num">
                                      <p:cBhvr>
                                        <p:cTn id="78" dur="500" decel="50000" fill="hold">
                                          <p:stCondLst>
                                            <p:cond delay="0"/>
                                          </p:stCondLst>
                                        </p:cTn>
                                        <p:tgtEl>
                                          <p:spTgt spid="25"/>
                                        </p:tgtEl>
                                        <p:attrNameLst>
                                          <p:attrName>ppt_y</p:attrName>
                                        </p:attrNameLst>
                                      </p:cBhvr>
                                      <p:tavLst>
                                        <p:tav tm="0">
                                          <p:val>
                                            <p:strVal val="#ppt_y-.2"/>
                                          </p:val>
                                        </p:tav>
                                        <p:tav tm="100000">
                                          <p:val>
                                            <p:strVal val="#ppt_y+.1"/>
                                          </p:val>
                                        </p:tav>
                                      </p:tavLst>
                                    </p:anim>
                                    <p:anim calcmode="lin" valueType="num">
                                      <p:cBhvr>
                                        <p:cTn id="79" dur="500" accel="50000" fill="hold">
                                          <p:stCondLst>
                                            <p:cond delay="500"/>
                                          </p:stCondLst>
                                        </p:cTn>
                                        <p:tgtEl>
                                          <p:spTgt spid="25"/>
                                        </p:tgtEl>
                                        <p:attrNameLst>
                                          <p:attrName>ppt_y</p:attrName>
                                        </p:attrNameLst>
                                      </p:cBhvr>
                                      <p:tavLst>
                                        <p:tav tm="0">
                                          <p:val>
                                            <p:strVal val="#ppt_y+.1"/>
                                          </p:val>
                                        </p:tav>
                                        <p:tav tm="100000">
                                          <p:val>
                                            <p:strVal val="#ppt_y"/>
                                          </p:val>
                                        </p:tav>
                                      </p:tavLst>
                                    </p:anim>
                                    <p:animEffect transition="in" filter="fade">
                                      <p:cBhvr>
                                        <p:cTn id="80" dur="1000" decel="50000">
                                          <p:stCondLst>
                                            <p:cond delay="0"/>
                                          </p:stCondLst>
                                        </p:cTn>
                                        <p:tgtEl>
                                          <p:spTgt spid="25"/>
                                        </p:tgtEl>
                                      </p:cBhvr>
                                    </p:animEffect>
                                  </p:childTnLst>
                                </p:cTn>
                              </p:par>
                              <p:par>
                                <p:cTn id="81" presetID="25"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500" decel="50000" fill="hold">
                                          <p:stCondLst>
                                            <p:cond delay="0"/>
                                          </p:stCondLst>
                                        </p:cTn>
                                        <p:tgtEl>
                                          <p:spTgt spid="26"/>
                                        </p:tgtEl>
                                        <p:attrNameLst>
                                          <p:attrName>style.rotation</p:attrName>
                                        </p:attrNameLst>
                                      </p:cBhvr>
                                      <p:tavLst>
                                        <p:tav tm="0">
                                          <p:val>
                                            <p:fltVal val="-90"/>
                                          </p:val>
                                        </p:tav>
                                        <p:tav tm="100000">
                                          <p:val>
                                            <p:fltVal val="0"/>
                                          </p:val>
                                        </p:tav>
                                      </p:tavLst>
                                    </p:anim>
                                    <p:anim calcmode="lin" valueType="num">
                                      <p:cBhvr>
                                        <p:cTn id="84" dur="500" decel="50000" fill="hold">
                                          <p:stCondLst>
                                            <p:cond delay="0"/>
                                          </p:stCondLst>
                                        </p:cTn>
                                        <p:tgtEl>
                                          <p:spTgt spid="26"/>
                                        </p:tgtEl>
                                        <p:attrNameLst>
                                          <p:attrName>ppt_w</p:attrName>
                                        </p:attrNameLst>
                                      </p:cBhvr>
                                      <p:tavLst>
                                        <p:tav tm="0">
                                          <p:val>
                                            <p:strVal val="#ppt_w"/>
                                          </p:val>
                                        </p:tav>
                                        <p:tav tm="100000">
                                          <p:val>
                                            <p:strVal val="#ppt_w*.05"/>
                                          </p:val>
                                        </p:tav>
                                      </p:tavLst>
                                    </p:anim>
                                    <p:anim calcmode="lin" valueType="num">
                                      <p:cBhvr>
                                        <p:cTn id="85" dur="500" accel="50000" fill="hold">
                                          <p:stCondLst>
                                            <p:cond delay="500"/>
                                          </p:stCondLst>
                                        </p:cTn>
                                        <p:tgtEl>
                                          <p:spTgt spid="26"/>
                                        </p:tgtEl>
                                        <p:attrNameLst>
                                          <p:attrName>ppt_w</p:attrName>
                                        </p:attrNameLst>
                                      </p:cBhvr>
                                      <p:tavLst>
                                        <p:tav tm="0">
                                          <p:val>
                                            <p:strVal val="#ppt_w*.05"/>
                                          </p:val>
                                        </p:tav>
                                        <p:tav tm="100000">
                                          <p:val>
                                            <p:strVal val="#ppt_w"/>
                                          </p:val>
                                        </p:tav>
                                      </p:tavLst>
                                    </p:anim>
                                    <p:anim calcmode="lin" valueType="num">
                                      <p:cBhvr>
                                        <p:cTn id="86" dur="1000" fill="hold"/>
                                        <p:tgtEl>
                                          <p:spTgt spid="26"/>
                                        </p:tgtEl>
                                        <p:attrNameLst>
                                          <p:attrName>ppt_h</p:attrName>
                                        </p:attrNameLst>
                                      </p:cBhvr>
                                      <p:tavLst>
                                        <p:tav tm="0">
                                          <p:val>
                                            <p:strVal val="#ppt_h"/>
                                          </p:val>
                                        </p:tav>
                                        <p:tav tm="100000">
                                          <p:val>
                                            <p:strVal val="#ppt_h"/>
                                          </p:val>
                                        </p:tav>
                                      </p:tavLst>
                                    </p:anim>
                                    <p:anim calcmode="lin" valueType="num">
                                      <p:cBhvr>
                                        <p:cTn id="87" dur="500" decel="50000" fill="hold">
                                          <p:stCondLst>
                                            <p:cond delay="0"/>
                                          </p:stCondLst>
                                        </p:cTn>
                                        <p:tgtEl>
                                          <p:spTgt spid="26"/>
                                        </p:tgtEl>
                                        <p:attrNameLst>
                                          <p:attrName>ppt_x</p:attrName>
                                        </p:attrNameLst>
                                      </p:cBhvr>
                                      <p:tavLst>
                                        <p:tav tm="0">
                                          <p:val>
                                            <p:strVal val="#ppt_x+.4"/>
                                          </p:val>
                                        </p:tav>
                                        <p:tav tm="100000">
                                          <p:val>
                                            <p:strVal val="#ppt_x"/>
                                          </p:val>
                                        </p:tav>
                                      </p:tavLst>
                                    </p:anim>
                                    <p:anim calcmode="lin" valueType="num">
                                      <p:cBhvr>
                                        <p:cTn id="88" dur="500" decel="50000" fill="hold">
                                          <p:stCondLst>
                                            <p:cond delay="0"/>
                                          </p:stCondLst>
                                        </p:cTn>
                                        <p:tgtEl>
                                          <p:spTgt spid="26"/>
                                        </p:tgtEl>
                                        <p:attrNameLst>
                                          <p:attrName>ppt_y</p:attrName>
                                        </p:attrNameLst>
                                      </p:cBhvr>
                                      <p:tavLst>
                                        <p:tav tm="0">
                                          <p:val>
                                            <p:strVal val="#ppt_y-.2"/>
                                          </p:val>
                                        </p:tav>
                                        <p:tav tm="100000">
                                          <p:val>
                                            <p:strVal val="#ppt_y+.1"/>
                                          </p:val>
                                        </p:tav>
                                      </p:tavLst>
                                    </p:anim>
                                    <p:anim calcmode="lin" valueType="num">
                                      <p:cBhvr>
                                        <p:cTn id="89" dur="500" accel="50000" fill="hold">
                                          <p:stCondLst>
                                            <p:cond delay="500"/>
                                          </p:stCondLst>
                                        </p:cTn>
                                        <p:tgtEl>
                                          <p:spTgt spid="26"/>
                                        </p:tgtEl>
                                        <p:attrNameLst>
                                          <p:attrName>ppt_y</p:attrName>
                                        </p:attrNameLst>
                                      </p:cBhvr>
                                      <p:tavLst>
                                        <p:tav tm="0">
                                          <p:val>
                                            <p:strVal val="#ppt_y+.1"/>
                                          </p:val>
                                        </p:tav>
                                        <p:tav tm="100000">
                                          <p:val>
                                            <p:strVal val="#ppt_y"/>
                                          </p:val>
                                        </p:tav>
                                      </p:tavLst>
                                    </p:anim>
                                    <p:animEffect transition="in" filter="fade">
                                      <p:cBhvr>
                                        <p:cTn id="90" dur="1000" decel="50000">
                                          <p:stCondLst>
                                            <p:cond delay="0"/>
                                          </p:stCondLst>
                                        </p:cTn>
                                        <p:tgtEl>
                                          <p:spTgt spid="26"/>
                                        </p:tgtEl>
                                      </p:cBhvr>
                                    </p:animEffect>
                                  </p:childTnLst>
                                </p:cTn>
                              </p:par>
                            </p:childTnLst>
                          </p:cTn>
                        </p:par>
                      </p:childTnLst>
                    </p:cTn>
                  </p:par>
                  <p:par>
                    <p:cTn id="91" fill="hold">
                      <p:stCondLst>
                        <p:cond delay="indefinite"/>
                      </p:stCondLst>
                      <p:childTnLst>
                        <p:par>
                          <p:cTn id="92" fill="hold">
                            <p:stCondLst>
                              <p:cond delay="0"/>
                            </p:stCondLst>
                            <p:childTnLst>
                              <p:par>
                                <p:cTn id="93" presetID="25" presetClass="entr" presetSubtype="0" fill="hold" nodeType="click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p:cTn id="95" dur="500" decel="50000" fill="hold">
                                          <p:stCondLst>
                                            <p:cond delay="0"/>
                                          </p:stCondLst>
                                        </p:cTn>
                                        <p:tgtEl>
                                          <p:spTgt spid="28"/>
                                        </p:tgtEl>
                                        <p:attrNameLst>
                                          <p:attrName>style.rotation</p:attrName>
                                        </p:attrNameLst>
                                      </p:cBhvr>
                                      <p:tavLst>
                                        <p:tav tm="0">
                                          <p:val>
                                            <p:fltVal val="-90"/>
                                          </p:val>
                                        </p:tav>
                                        <p:tav tm="100000">
                                          <p:val>
                                            <p:fltVal val="0"/>
                                          </p:val>
                                        </p:tav>
                                      </p:tavLst>
                                    </p:anim>
                                    <p:anim calcmode="lin" valueType="num">
                                      <p:cBhvr>
                                        <p:cTn id="96" dur="500" decel="50000" fill="hold">
                                          <p:stCondLst>
                                            <p:cond delay="0"/>
                                          </p:stCondLst>
                                        </p:cTn>
                                        <p:tgtEl>
                                          <p:spTgt spid="28"/>
                                        </p:tgtEl>
                                        <p:attrNameLst>
                                          <p:attrName>ppt_w</p:attrName>
                                        </p:attrNameLst>
                                      </p:cBhvr>
                                      <p:tavLst>
                                        <p:tav tm="0">
                                          <p:val>
                                            <p:strVal val="#ppt_w"/>
                                          </p:val>
                                        </p:tav>
                                        <p:tav tm="100000">
                                          <p:val>
                                            <p:strVal val="#ppt_w*.05"/>
                                          </p:val>
                                        </p:tav>
                                      </p:tavLst>
                                    </p:anim>
                                    <p:anim calcmode="lin" valueType="num">
                                      <p:cBhvr>
                                        <p:cTn id="97" dur="500" accel="50000" fill="hold">
                                          <p:stCondLst>
                                            <p:cond delay="500"/>
                                          </p:stCondLst>
                                        </p:cTn>
                                        <p:tgtEl>
                                          <p:spTgt spid="28"/>
                                        </p:tgtEl>
                                        <p:attrNameLst>
                                          <p:attrName>ppt_w</p:attrName>
                                        </p:attrNameLst>
                                      </p:cBhvr>
                                      <p:tavLst>
                                        <p:tav tm="0">
                                          <p:val>
                                            <p:strVal val="#ppt_w*.05"/>
                                          </p:val>
                                        </p:tav>
                                        <p:tav tm="100000">
                                          <p:val>
                                            <p:strVal val="#ppt_w"/>
                                          </p:val>
                                        </p:tav>
                                      </p:tavLst>
                                    </p:anim>
                                    <p:anim calcmode="lin" valueType="num">
                                      <p:cBhvr>
                                        <p:cTn id="98" dur="1000" fill="hold"/>
                                        <p:tgtEl>
                                          <p:spTgt spid="28"/>
                                        </p:tgtEl>
                                        <p:attrNameLst>
                                          <p:attrName>ppt_h</p:attrName>
                                        </p:attrNameLst>
                                      </p:cBhvr>
                                      <p:tavLst>
                                        <p:tav tm="0">
                                          <p:val>
                                            <p:strVal val="#ppt_h"/>
                                          </p:val>
                                        </p:tav>
                                        <p:tav tm="100000">
                                          <p:val>
                                            <p:strVal val="#ppt_h"/>
                                          </p:val>
                                        </p:tav>
                                      </p:tavLst>
                                    </p:anim>
                                    <p:anim calcmode="lin" valueType="num">
                                      <p:cBhvr>
                                        <p:cTn id="99" dur="500" decel="50000" fill="hold">
                                          <p:stCondLst>
                                            <p:cond delay="0"/>
                                          </p:stCondLst>
                                        </p:cTn>
                                        <p:tgtEl>
                                          <p:spTgt spid="28"/>
                                        </p:tgtEl>
                                        <p:attrNameLst>
                                          <p:attrName>ppt_x</p:attrName>
                                        </p:attrNameLst>
                                      </p:cBhvr>
                                      <p:tavLst>
                                        <p:tav tm="0">
                                          <p:val>
                                            <p:strVal val="#ppt_x+.4"/>
                                          </p:val>
                                        </p:tav>
                                        <p:tav tm="100000">
                                          <p:val>
                                            <p:strVal val="#ppt_x"/>
                                          </p:val>
                                        </p:tav>
                                      </p:tavLst>
                                    </p:anim>
                                    <p:anim calcmode="lin" valueType="num">
                                      <p:cBhvr>
                                        <p:cTn id="100" dur="500" decel="50000" fill="hold">
                                          <p:stCondLst>
                                            <p:cond delay="0"/>
                                          </p:stCondLst>
                                        </p:cTn>
                                        <p:tgtEl>
                                          <p:spTgt spid="28"/>
                                        </p:tgtEl>
                                        <p:attrNameLst>
                                          <p:attrName>ppt_y</p:attrName>
                                        </p:attrNameLst>
                                      </p:cBhvr>
                                      <p:tavLst>
                                        <p:tav tm="0">
                                          <p:val>
                                            <p:strVal val="#ppt_y-.2"/>
                                          </p:val>
                                        </p:tav>
                                        <p:tav tm="100000">
                                          <p:val>
                                            <p:strVal val="#ppt_y+.1"/>
                                          </p:val>
                                        </p:tav>
                                      </p:tavLst>
                                    </p:anim>
                                    <p:anim calcmode="lin" valueType="num">
                                      <p:cBhvr>
                                        <p:cTn id="101" dur="500" accel="50000" fill="hold">
                                          <p:stCondLst>
                                            <p:cond delay="500"/>
                                          </p:stCondLst>
                                        </p:cTn>
                                        <p:tgtEl>
                                          <p:spTgt spid="28"/>
                                        </p:tgtEl>
                                        <p:attrNameLst>
                                          <p:attrName>ppt_y</p:attrName>
                                        </p:attrNameLst>
                                      </p:cBhvr>
                                      <p:tavLst>
                                        <p:tav tm="0">
                                          <p:val>
                                            <p:strVal val="#ppt_y+.1"/>
                                          </p:val>
                                        </p:tav>
                                        <p:tav tm="100000">
                                          <p:val>
                                            <p:strVal val="#ppt_y"/>
                                          </p:val>
                                        </p:tav>
                                      </p:tavLst>
                                    </p:anim>
                                    <p:animEffect transition="in" filter="fade">
                                      <p:cBhvr>
                                        <p:cTn id="102" dur="1000" decel="50000">
                                          <p:stCondLst>
                                            <p:cond delay="0"/>
                                          </p:stCondLst>
                                        </p:cTn>
                                        <p:tgtEl>
                                          <p:spTgt spid="28"/>
                                        </p:tgtEl>
                                      </p:cBhvr>
                                    </p:animEffect>
                                  </p:childTnLst>
                                </p:cTn>
                              </p:par>
                              <p:par>
                                <p:cTn id="103" presetID="25" presetClass="entr" presetSubtype="0" fill="hold" grpId="0" nodeType="withEffect">
                                  <p:stCondLst>
                                    <p:cond delay="0"/>
                                  </p:stCondLst>
                                  <p:childTnLst>
                                    <p:set>
                                      <p:cBhvr>
                                        <p:cTn id="104" dur="1" fill="hold">
                                          <p:stCondLst>
                                            <p:cond delay="0"/>
                                          </p:stCondLst>
                                        </p:cTn>
                                        <p:tgtEl>
                                          <p:spTgt spid="29"/>
                                        </p:tgtEl>
                                        <p:attrNameLst>
                                          <p:attrName>style.visibility</p:attrName>
                                        </p:attrNameLst>
                                      </p:cBhvr>
                                      <p:to>
                                        <p:strVal val="visible"/>
                                      </p:to>
                                    </p:set>
                                    <p:anim calcmode="lin" valueType="num">
                                      <p:cBhvr>
                                        <p:cTn id="105" dur="500" decel="50000" fill="hold">
                                          <p:stCondLst>
                                            <p:cond delay="0"/>
                                          </p:stCondLst>
                                        </p:cTn>
                                        <p:tgtEl>
                                          <p:spTgt spid="29"/>
                                        </p:tgtEl>
                                        <p:attrNameLst>
                                          <p:attrName>style.rotation</p:attrName>
                                        </p:attrNameLst>
                                      </p:cBhvr>
                                      <p:tavLst>
                                        <p:tav tm="0">
                                          <p:val>
                                            <p:fltVal val="-90"/>
                                          </p:val>
                                        </p:tav>
                                        <p:tav tm="100000">
                                          <p:val>
                                            <p:fltVal val="0"/>
                                          </p:val>
                                        </p:tav>
                                      </p:tavLst>
                                    </p:anim>
                                    <p:anim calcmode="lin" valueType="num">
                                      <p:cBhvr>
                                        <p:cTn id="106" dur="500" decel="50000" fill="hold">
                                          <p:stCondLst>
                                            <p:cond delay="0"/>
                                          </p:stCondLst>
                                        </p:cTn>
                                        <p:tgtEl>
                                          <p:spTgt spid="29"/>
                                        </p:tgtEl>
                                        <p:attrNameLst>
                                          <p:attrName>ppt_w</p:attrName>
                                        </p:attrNameLst>
                                      </p:cBhvr>
                                      <p:tavLst>
                                        <p:tav tm="0">
                                          <p:val>
                                            <p:strVal val="#ppt_w"/>
                                          </p:val>
                                        </p:tav>
                                        <p:tav tm="100000">
                                          <p:val>
                                            <p:strVal val="#ppt_w*.05"/>
                                          </p:val>
                                        </p:tav>
                                      </p:tavLst>
                                    </p:anim>
                                    <p:anim calcmode="lin" valueType="num">
                                      <p:cBhvr>
                                        <p:cTn id="107" dur="500" accel="50000" fill="hold">
                                          <p:stCondLst>
                                            <p:cond delay="500"/>
                                          </p:stCondLst>
                                        </p:cTn>
                                        <p:tgtEl>
                                          <p:spTgt spid="29"/>
                                        </p:tgtEl>
                                        <p:attrNameLst>
                                          <p:attrName>ppt_w</p:attrName>
                                        </p:attrNameLst>
                                      </p:cBhvr>
                                      <p:tavLst>
                                        <p:tav tm="0">
                                          <p:val>
                                            <p:strVal val="#ppt_w*.05"/>
                                          </p:val>
                                        </p:tav>
                                        <p:tav tm="100000">
                                          <p:val>
                                            <p:strVal val="#ppt_w"/>
                                          </p:val>
                                        </p:tav>
                                      </p:tavLst>
                                    </p:anim>
                                    <p:anim calcmode="lin" valueType="num">
                                      <p:cBhvr>
                                        <p:cTn id="108" dur="1000" fill="hold"/>
                                        <p:tgtEl>
                                          <p:spTgt spid="29"/>
                                        </p:tgtEl>
                                        <p:attrNameLst>
                                          <p:attrName>ppt_h</p:attrName>
                                        </p:attrNameLst>
                                      </p:cBhvr>
                                      <p:tavLst>
                                        <p:tav tm="0">
                                          <p:val>
                                            <p:strVal val="#ppt_h"/>
                                          </p:val>
                                        </p:tav>
                                        <p:tav tm="100000">
                                          <p:val>
                                            <p:strVal val="#ppt_h"/>
                                          </p:val>
                                        </p:tav>
                                      </p:tavLst>
                                    </p:anim>
                                    <p:anim calcmode="lin" valueType="num">
                                      <p:cBhvr>
                                        <p:cTn id="109" dur="500" decel="50000" fill="hold">
                                          <p:stCondLst>
                                            <p:cond delay="0"/>
                                          </p:stCondLst>
                                        </p:cTn>
                                        <p:tgtEl>
                                          <p:spTgt spid="29"/>
                                        </p:tgtEl>
                                        <p:attrNameLst>
                                          <p:attrName>ppt_x</p:attrName>
                                        </p:attrNameLst>
                                      </p:cBhvr>
                                      <p:tavLst>
                                        <p:tav tm="0">
                                          <p:val>
                                            <p:strVal val="#ppt_x+.4"/>
                                          </p:val>
                                        </p:tav>
                                        <p:tav tm="100000">
                                          <p:val>
                                            <p:strVal val="#ppt_x"/>
                                          </p:val>
                                        </p:tav>
                                      </p:tavLst>
                                    </p:anim>
                                    <p:anim calcmode="lin" valueType="num">
                                      <p:cBhvr>
                                        <p:cTn id="110" dur="500" decel="50000" fill="hold">
                                          <p:stCondLst>
                                            <p:cond delay="0"/>
                                          </p:stCondLst>
                                        </p:cTn>
                                        <p:tgtEl>
                                          <p:spTgt spid="29"/>
                                        </p:tgtEl>
                                        <p:attrNameLst>
                                          <p:attrName>ppt_y</p:attrName>
                                        </p:attrNameLst>
                                      </p:cBhvr>
                                      <p:tavLst>
                                        <p:tav tm="0">
                                          <p:val>
                                            <p:strVal val="#ppt_y-.2"/>
                                          </p:val>
                                        </p:tav>
                                        <p:tav tm="100000">
                                          <p:val>
                                            <p:strVal val="#ppt_y+.1"/>
                                          </p:val>
                                        </p:tav>
                                      </p:tavLst>
                                    </p:anim>
                                    <p:anim calcmode="lin" valueType="num">
                                      <p:cBhvr>
                                        <p:cTn id="111" dur="500" accel="50000" fill="hold">
                                          <p:stCondLst>
                                            <p:cond delay="500"/>
                                          </p:stCondLst>
                                        </p:cTn>
                                        <p:tgtEl>
                                          <p:spTgt spid="29"/>
                                        </p:tgtEl>
                                        <p:attrNameLst>
                                          <p:attrName>ppt_y</p:attrName>
                                        </p:attrNameLst>
                                      </p:cBhvr>
                                      <p:tavLst>
                                        <p:tav tm="0">
                                          <p:val>
                                            <p:strVal val="#ppt_y+.1"/>
                                          </p:val>
                                        </p:tav>
                                        <p:tav tm="100000">
                                          <p:val>
                                            <p:strVal val="#ppt_y"/>
                                          </p:val>
                                        </p:tav>
                                      </p:tavLst>
                                    </p:anim>
                                    <p:animEffect transition="in" filter="fade">
                                      <p:cBhvr>
                                        <p:cTn id="112" dur="1000" decel="50000">
                                          <p:stCondLst>
                                            <p:cond delay="0"/>
                                          </p:stCondLst>
                                        </p:cTn>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4" grpId="0"/>
      <p:bldP spid="26"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ZoneTexte 1">
            <a:extLst>
              <a:ext uri="{FF2B5EF4-FFF2-40B4-BE49-F238E27FC236}">
                <a16:creationId xmlns:a16="http://schemas.microsoft.com/office/drawing/2014/main" id="{192FD17A-4A72-4420-97E2-DEAC1B33B5B7}"/>
              </a:ext>
            </a:extLst>
          </p:cNvPr>
          <p:cNvSpPr txBox="1"/>
          <p:nvPr/>
        </p:nvSpPr>
        <p:spPr>
          <a:xfrm>
            <a:off x="199247" y="631993"/>
            <a:ext cx="8634793" cy="477054"/>
          </a:xfrm>
          <a:prstGeom prst="rect">
            <a:avLst/>
          </a:prstGeom>
          <a:noFill/>
        </p:spPr>
        <p:txBody>
          <a:bodyPr wrap="square" rtlCol="0">
            <a:spAutoFit/>
          </a:bodyPr>
          <a:lstStyle/>
          <a:p>
            <a:pPr marL="342891" indent="-342891" algn="ctr">
              <a:buFont typeface="Wingdings" panose="05000000000000000000" pitchFamily="2" charset="2"/>
              <a:buChar char="q"/>
            </a:pPr>
            <a:r>
              <a:rPr lang="fr-FR" sz="2500" b="1" dirty="0">
                <a:solidFill>
                  <a:schemeClr val="accent1"/>
                </a:solidFill>
                <a:latin typeface="Times New Roman" panose="02020603050405020304" pitchFamily="18" charset="0"/>
                <a:cs typeface="Times New Roman" panose="02020603050405020304" pitchFamily="18" charset="0"/>
              </a:rPr>
              <a:t>C-RAN</a:t>
            </a:r>
          </a:p>
        </p:txBody>
      </p:sp>
      <p:sp>
        <p:nvSpPr>
          <p:cNvPr id="6" name="Slide Number Placeholder 5">
            <a:extLst>
              <a:ext uri="{FF2B5EF4-FFF2-40B4-BE49-F238E27FC236}">
                <a16:creationId xmlns:a16="http://schemas.microsoft.com/office/drawing/2014/main" id="{E75EA093-F181-436A-B48E-935871B299E6}"/>
              </a:ext>
            </a:extLst>
          </p:cNvPr>
          <p:cNvSpPr>
            <a:spLocks noGrp="1"/>
          </p:cNvSpPr>
          <p:nvPr>
            <p:ph type="sldNum" sz="quarter" idx="12"/>
          </p:nvPr>
        </p:nvSpPr>
        <p:spPr/>
        <p:txBody>
          <a:bodyPr/>
          <a:lstStyle/>
          <a:p>
            <a:r>
              <a:rPr lang="en-US" sz="3200" dirty="0" smtClean="0"/>
              <a:t>16</a:t>
            </a:r>
            <a:endParaRPr lang="en-US" sz="3200" dirty="0"/>
          </a:p>
        </p:txBody>
      </p:sp>
      <p:sp>
        <p:nvSpPr>
          <p:cNvPr id="4" name="Rectangle à coins arrondis 3"/>
          <p:cNvSpPr/>
          <p:nvPr/>
        </p:nvSpPr>
        <p:spPr>
          <a:xfrm>
            <a:off x="1485600" y="3435704"/>
            <a:ext cx="914400" cy="697424"/>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C-RAN</a:t>
            </a:r>
          </a:p>
        </p:txBody>
      </p:sp>
      <p:sp>
        <p:nvSpPr>
          <p:cNvPr id="5" name="Rectangle à coins arrondis 4"/>
          <p:cNvSpPr/>
          <p:nvPr/>
        </p:nvSpPr>
        <p:spPr>
          <a:xfrm>
            <a:off x="144996" y="1322302"/>
            <a:ext cx="3595608" cy="61993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Cloud, </a:t>
            </a:r>
            <a:r>
              <a:rPr lang="fr-FR" b="1" dirty="0" err="1">
                <a:solidFill>
                  <a:schemeClr val="tx1"/>
                </a:solidFill>
              </a:rPr>
              <a:t>Centralized</a:t>
            </a:r>
            <a:r>
              <a:rPr lang="fr-FR" b="1" dirty="0">
                <a:solidFill>
                  <a:schemeClr val="tx1"/>
                </a:solidFill>
              </a:rPr>
              <a:t>, Clean Radio Access Network </a:t>
            </a:r>
          </a:p>
        </p:txBody>
      </p:sp>
      <p:sp>
        <p:nvSpPr>
          <p:cNvPr id="22" name="Rectangle à coins arrondis 21"/>
          <p:cNvSpPr/>
          <p:nvPr/>
        </p:nvSpPr>
        <p:spPr>
          <a:xfrm>
            <a:off x="4516640" y="2120439"/>
            <a:ext cx="3628259" cy="61993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Une grande flexibilité de déploiement</a:t>
            </a:r>
          </a:p>
        </p:txBody>
      </p:sp>
      <p:sp>
        <p:nvSpPr>
          <p:cNvPr id="23" name="Rectangle à coins arrondis 22"/>
          <p:cNvSpPr/>
          <p:nvPr/>
        </p:nvSpPr>
        <p:spPr>
          <a:xfrm>
            <a:off x="4516640" y="3351858"/>
            <a:ext cx="3628259" cy="61993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Réduction des coûts </a:t>
            </a:r>
          </a:p>
        </p:txBody>
      </p:sp>
      <p:sp>
        <p:nvSpPr>
          <p:cNvPr id="25" name="Rectangle à coins arrondis 24"/>
          <p:cNvSpPr/>
          <p:nvPr/>
        </p:nvSpPr>
        <p:spPr>
          <a:xfrm>
            <a:off x="4516640" y="4705870"/>
            <a:ext cx="3628259" cy="61993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Assure une haute performance du réseau</a:t>
            </a:r>
          </a:p>
        </p:txBody>
      </p:sp>
      <p:cxnSp>
        <p:nvCxnSpPr>
          <p:cNvPr id="30" name="Connecteur droit 29"/>
          <p:cNvCxnSpPr>
            <a:stCxn id="5" idx="2"/>
            <a:endCxn id="4" idx="0"/>
          </p:cNvCxnSpPr>
          <p:nvPr/>
        </p:nvCxnSpPr>
        <p:spPr>
          <a:xfrm>
            <a:off x="1942800" y="1942238"/>
            <a:ext cx="0" cy="1493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necteur droit avec flèche 32"/>
          <p:cNvCxnSpPr>
            <a:stCxn id="4" idx="3"/>
            <a:endCxn id="22" idx="1"/>
          </p:cNvCxnSpPr>
          <p:nvPr/>
        </p:nvCxnSpPr>
        <p:spPr>
          <a:xfrm flipV="1">
            <a:off x="2400001" y="2430405"/>
            <a:ext cx="2116636" cy="1354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a:stCxn id="4" idx="3"/>
            <a:endCxn id="23" idx="1"/>
          </p:cNvCxnSpPr>
          <p:nvPr/>
        </p:nvCxnSpPr>
        <p:spPr>
          <a:xfrm flipV="1">
            <a:off x="2400001" y="3661828"/>
            <a:ext cx="2116636" cy="122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a:stCxn id="4" idx="3"/>
            <a:endCxn id="25" idx="1"/>
          </p:cNvCxnSpPr>
          <p:nvPr/>
        </p:nvCxnSpPr>
        <p:spPr>
          <a:xfrm>
            <a:off x="2400001" y="3784420"/>
            <a:ext cx="2116636" cy="1231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ZoneTexte 39"/>
          <p:cNvSpPr txBox="1"/>
          <p:nvPr/>
        </p:nvSpPr>
        <p:spPr>
          <a:xfrm>
            <a:off x="199244" y="108774"/>
            <a:ext cx="8634795" cy="523220"/>
          </a:xfrm>
          <a:prstGeom prst="rect">
            <a:avLst/>
          </a:prstGeom>
          <a:solidFill>
            <a:schemeClr val="accent1"/>
          </a:solidFill>
          <a:ln>
            <a:solidFill>
              <a:schemeClr val="accent1"/>
            </a:solidFill>
          </a:ln>
        </p:spPr>
        <p:txBody>
          <a:bodyPr wrap="square" rtlCol="0">
            <a:spAutoFit/>
          </a:bodyPr>
          <a:lstStyle/>
          <a:p>
            <a:pPr algn="ctr"/>
            <a:r>
              <a:rPr lang="fr-FR" sz="2400" b="1" dirty="0">
                <a:latin typeface="Times New Roman" panose="02020603050405020304" pitchFamily="18" charset="0"/>
                <a:cs typeface="Times New Roman" panose="02020603050405020304" pitchFamily="18" charset="0"/>
              </a:rPr>
              <a:t>EVOLUTION DU RAN LTE ET </a:t>
            </a:r>
            <a:r>
              <a:rPr lang="fr-FR" sz="2400" b="1" dirty="0" smtClean="0">
                <a:latin typeface="Times New Roman" panose="02020603050405020304" pitchFamily="18" charset="0"/>
                <a:cs typeface="Times New Roman" panose="02020603050405020304" pitchFamily="18" charset="0"/>
              </a:rPr>
              <a:t>METHODOLOGIE(5/8</a:t>
            </a:r>
            <a:r>
              <a:rPr lang="fr-FR" sz="2800" b="1" dirty="0" smtClean="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648932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down)">
                                      <p:cBhvr>
                                        <p:cTn id="4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2" grpId="0" animBg="1"/>
      <p:bldP spid="23"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ZoneTexte 19"/>
          <p:cNvSpPr txBox="1"/>
          <p:nvPr/>
        </p:nvSpPr>
        <p:spPr>
          <a:xfrm>
            <a:off x="1666074" y="140954"/>
            <a:ext cx="5749871" cy="707886"/>
          </a:xfrm>
          <a:prstGeom prst="rect">
            <a:avLst/>
          </a:prstGeom>
          <a:noFill/>
        </p:spPr>
        <p:txBody>
          <a:bodyPr wrap="square" rtlCol="0">
            <a:spAutoFit/>
          </a:bodyPr>
          <a:lstStyle/>
          <a:p>
            <a:r>
              <a:rPr lang="fr-FR" sz="4000" b="1" dirty="0">
                <a:latin typeface="Times New Roman" pitchFamily="18" charset="0"/>
                <a:cs typeface="Times New Roman" pitchFamily="18" charset="0"/>
              </a:rPr>
              <a:t>Mémoire de Fin d’Etudes</a:t>
            </a:r>
          </a:p>
        </p:txBody>
      </p:sp>
      <p:pic>
        <p:nvPicPr>
          <p:cNvPr id="21" name="Image 20"/>
          <p:cNvPicPr/>
          <p:nvPr/>
        </p:nvPicPr>
        <p:blipFill>
          <a:blip r:embed="rId3"/>
          <a:stretch>
            <a:fillRect/>
          </a:stretch>
        </p:blipFill>
        <p:spPr>
          <a:xfrm>
            <a:off x="16401" y="0"/>
            <a:ext cx="1765909" cy="1564648"/>
          </a:xfrm>
          <a:prstGeom prst="rect">
            <a:avLst/>
          </a:prstGeom>
        </p:spPr>
      </p:pic>
      <p:sp>
        <p:nvSpPr>
          <p:cNvPr id="24" name="Parchemin horizontal 23"/>
          <p:cNvSpPr/>
          <p:nvPr/>
        </p:nvSpPr>
        <p:spPr>
          <a:xfrm>
            <a:off x="4" y="1516772"/>
            <a:ext cx="9127603" cy="1900280"/>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t>SOLUTION DU BACKHAULING MOBILE POUR LE RESEAU DE CAMTEL ET ETUDE DE LA COMPATIBILITE POUR UNE MIGRATION VERS LE C-RAN </a:t>
            </a:r>
          </a:p>
        </p:txBody>
      </p:sp>
      <p:sp>
        <p:nvSpPr>
          <p:cNvPr id="25" name="ZoneTexte 24"/>
          <p:cNvSpPr txBox="1"/>
          <p:nvPr/>
        </p:nvSpPr>
        <p:spPr>
          <a:xfrm>
            <a:off x="2943621" y="3471266"/>
            <a:ext cx="3240360" cy="461665"/>
          </a:xfrm>
          <a:prstGeom prst="rect">
            <a:avLst/>
          </a:prstGeom>
          <a:noFill/>
        </p:spPr>
        <p:txBody>
          <a:bodyPr wrap="square" rtlCol="0">
            <a:spAutoFit/>
          </a:bodyPr>
          <a:lstStyle/>
          <a:p>
            <a:r>
              <a:rPr lang="fr-FR" sz="2400" b="1" i="1" dirty="0">
                <a:solidFill>
                  <a:schemeClr val="accent1"/>
                </a:solidFill>
                <a:latin typeface="Arial" panose="020B0604020202020204" pitchFamily="34" charset="0"/>
                <a:cs typeface="Arial" panose="020B0604020202020204" pitchFamily="34" charset="0"/>
              </a:rPr>
              <a:t>TSOUAPI </a:t>
            </a:r>
            <a:r>
              <a:rPr lang="fr-FR" sz="2400" b="1" i="1" dirty="0" err="1">
                <a:solidFill>
                  <a:schemeClr val="accent1"/>
                </a:solidFill>
                <a:latin typeface="Arial" panose="020B0604020202020204" pitchFamily="34" charset="0"/>
                <a:cs typeface="Arial" panose="020B0604020202020204" pitchFamily="34" charset="0"/>
              </a:rPr>
              <a:t>Rigobert</a:t>
            </a:r>
            <a:endParaRPr lang="fr-FR" sz="2400" b="1" i="1" dirty="0">
              <a:solidFill>
                <a:schemeClr val="accent1"/>
              </a:solidFill>
              <a:latin typeface="Arial" panose="020B0604020202020204" pitchFamily="34" charset="0"/>
              <a:cs typeface="Arial" panose="020B0604020202020204" pitchFamily="34" charset="0"/>
            </a:endParaRPr>
          </a:p>
        </p:txBody>
      </p:sp>
      <p:sp>
        <p:nvSpPr>
          <p:cNvPr id="26" name="ZoneTexte 25"/>
          <p:cNvSpPr txBox="1"/>
          <p:nvPr/>
        </p:nvSpPr>
        <p:spPr>
          <a:xfrm>
            <a:off x="3122108" y="3802471"/>
            <a:ext cx="2392555" cy="369332"/>
          </a:xfrm>
          <a:prstGeom prst="rect">
            <a:avLst/>
          </a:prstGeom>
          <a:noFill/>
        </p:spPr>
        <p:txBody>
          <a:bodyPr wrap="square" rtlCol="0">
            <a:spAutoFit/>
          </a:bodyPr>
          <a:lstStyle/>
          <a:p>
            <a:r>
              <a:rPr lang="fr-FR" dirty="0"/>
              <a:t>Sous la supervision de : </a:t>
            </a:r>
          </a:p>
        </p:txBody>
      </p:sp>
      <p:sp>
        <p:nvSpPr>
          <p:cNvPr id="27" name="ZoneTexte 26"/>
          <p:cNvSpPr txBox="1"/>
          <p:nvPr/>
        </p:nvSpPr>
        <p:spPr>
          <a:xfrm>
            <a:off x="-35929" y="4264137"/>
            <a:ext cx="4581048" cy="1477328"/>
          </a:xfrm>
          <a:prstGeom prst="rect">
            <a:avLst/>
          </a:prstGeom>
          <a:noFill/>
        </p:spPr>
        <p:txBody>
          <a:bodyPr wrap="square" rtlCol="0">
            <a:spAutoFit/>
          </a:bodyPr>
          <a:lstStyle/>
          <a:p>
            <a:r>
              <a:rPr lang="fr-FR" sz="2400" b="1" dirty="0" err="1">
                <a:solidFill>
                  <a:schemeClr val="accent1"/>
                </a:solidFill>
                <a:latin typeface="Arial" panose="020B0604020202020204" pitchFamily="34" charset="0"/>
                <a:cs typeface="Arial" panose="020B0604020202020204" pitchFamily="34" charset="0"/>
              </a:rPr>
              <a:t>Dr.Ing</a:t>
            </a:r>
            <a:r>
              <a:rPr lang="fr-FR" sz="2400" b="1" dirty="0">
                <a:solidFill>
                  <a:schemeClr val="accent1"/>
                </a:solidFill>
                <a:latin typeface="Arial" panose="020B0604020202020204" pitchFamily="34" charset="0"/>
                <a:cs typeface="Arial" panose="020B0604020202020204" pitchFamily="34" charset="0"/>
              </a:rPr>
              <a:t> </a:t>
            </a:r>
            <a:r>
              <a:rPr lang="fr-FR" sz="2400" b="1" dirty="0" err="1">
                <a:solidFill>
                  <a:schemeClr val="accent1"/>
                </a:solidFill>
                <a:latin typeface="Arial" panose="020B0604020202020204" pitchFamily="34" charset="0"/>
                <a:cs typeface="Arial" panose="020B0604020202020204" pitchFamily="34" charset="0"/>
              </a:rPr>
              <a:t>Eric</a:t>
            </a:r>
            <a:r>
              <a:rPr lang="fr-FR" sz="2400" b="1" dirty="0">
                <a:solidFill>
                  <a:schemeClr val="accent1"/>
                </a:solidFill>
                <a:latin typeface="Arial" panose="020B0604020202020204" pitchFamily="34" charset="0"/>
                <a:cs typeface="Arial" panose="020B0604020202020204" pitchFamily="34" charset="0"/>
              </a:rPr>
              <a:t> DEUSSOM</a:t>
            </a:r>
          </a:p>
          <a:p>
            <a:endParaRPr lang="fr-FR" sz="2400" b="1" dirty="0">
              <a:latin typeface="Arial" panose="020B0604020202020204" pitchFamily="34" charset="0"/>
              <a:cs typeface="Arial" panose="020B0604020202020204" pitchFamily="34" charset="0"/>
            </a:endParaRPr>
          </a:p>
          <a:p>
            <a:r>
              <a:rPr lang="fr-FR" sz="2400" dirty="0">
                <a:latin typeface="Arial" panose="020B0604020202020204" pitchFamily="34" charset="0"/>
                <a:cs typeface="Arial" panose="020B0604020202020204" pitchFamily="34" charset="0"/>
              </a:rPr>
              <a:t>Chef d’équipe </a:t>
            </a:r>
            <a:r>
              <a:rPr lang="fr-FR" sz="2400" dirty="0" err="1">
                <a:latin typeface="Arial" panose="020B0604020202020204" pitchFamily="34" charset="0"/>
                <a:cs typeface="Arial" panose="020B0604020202020204" pitchFamily="34" charset="0"/>
              </a:rPr>
              <a:t>wireless</a:t>
            </a:r>
            <a:r>
              <a:rPr lang="fr-FR" sz="2400" dirty="0">
                <a:latin typeface="Arial" panose="020B0604020202020204" pitchFamily="34" charset="0"/>
                <a:cs typeface="Arial" panose="020B0604020202020204" pitchFamily="34" charset="0"/>
              </a:rPr>
              <a:t> CAMTEL</a:t>
            </a:r>
          </a:p>
          <a:p>
            <a:r>
              <a:rPr lang="fr-FR" dirty="0">
                <a:latin typeface="Arial" panose="020B0604020202020204" pitchFamily="34" charset="0"/>
                <a:cs typeface="Arial" panose="020B0604020202020204" pitchFamily="34" charset="0"/>
              </a:rPr>
              <a:t>Dr. Université de Yaoundé I/ENSP</a:t>
            </a:r>
          </a:p>
        </p:txBody>
      </p:sp>
      <p:sp>
        <p:nvSpPr>
          <p:cNvPr id="28" name="ZoneTexte 27"/>
          <p:cNvSpPr txBox="1"/>
          <p:nvPr/>
        </p:nvSpPr>
        <p:spPr>
          <a:xfrm>
            <a:off x="4912878" y="4282143"/>
            <a:ext cx="4014148" cy="1661993"/>
          </a:xfrm>
          <a:prstGeom prst="rect">
            <a:avLst/>
          </a:prstGeom>
          <a:noFill/>
        </p:spPr>
        <p:txBody>
          <a:bodyPr wrap="square" rtlCol="0">
            <a:spAutoFit/>
          </a:bodyPr>
          <a:lstStyle/>
          <a:p>
            <a:r>
              <a:rPr lang="fr-FR" sz="2400" b="1" dirty="0">
                <a:solidFill>
                  <a:schemeClr val="accent1"/>
                </a:solidFill>
                <a:latin typeface="Arial" panose="020B0604020202020204" pitchFamily="34" charset="0"/>
                <a:cs typeface="Arial" panose="020B0604020202020204" pitchFamily="34" charset="0"/>
              </a:rPr>
              <a:t>M. SIMOUT NGUIDJO Jean Jules</a:t>
            </a:r>
          </a:p>
          <a:p>
            <a:endParaRPr lang="fr-FR" b="1"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Chef d’équipe en charge des transmissions CAMTEL</a:t>
            </a:r>
          </a:p>
        </p:txBody>
      </p:sp>
      <p:pic>
        <p:nvPicPr>
          <p:cNvPr id="29" name="Imag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9703" y="-39525"/>
            <a:ext cx="1844298" cy="1480867"/>
          </a:xfrm>
          <a:prstGeom prst="rect">
            <a:avLst/>
          </a:prstGeom>
        </p:spPr>
      </p:pic>
      <p:sp>
        <p:nvSpPr>
          <p:cNvPr id="30" name="Parchemin horizontal 29"/>
          <p:cNvSpPr/>
          <p:nvPr/>
        </p:nvSpPr>
        <p:spPr>
          <a:xfrm>
            <a:off x="2200753" y="6054464"/>
            <a:ext cx="3744416" cy="803536"/>
          </a:xfrm>
          <a:prstGeom prst="horizont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FCFCFC"/>
                </a:solidFill>
                <a:latin typeface="Arial" panose="020B0604020202020204" pitchFamily="34" charset="0"/>
                <a:cs typeface="Arial" panose="020B0604020202020204" pitchFamily="34" charset="0"/>
              </a:rPr>
              <a:t>Année Académique 2017-2018</a:t>
            </a:r>
          </a:p>
        </p:txBody>
      </p:sp>
      <p:sp>
        <p:nvSpPr>
          <p:cNvPr id="31" name="ZoneTexte 30"/>
          <p:cNvSpPr txBox="1"/>
          <p:nvPr/>
        </p:nvSpPr>
        <p:spPr>
          <a:xfrm>
            <a:off x="4072961" y="3209085"/>
            <a:ext cx="489108" cy="369332"/>
          </a:xfrm>
          <a:prstGeom prst="rect">
            <a:avLst/>
          </a:prstGeom>
          <a:noFill/>
        </p:spPr>
        <p:txBody>
          <a:bodyPr wrap="none" rtlCol="0">
            <a:spAutoFit/>
          </a:bodyPr>
          <a:lstStyle/>
          <a:p>
            <a:r>
              <a:rPr lang="fr-FR" dirty="0"/>
              <a:t>Par</a:t>
            </a:r>
          </a:p>
        </p:txBody>
      </p:sp>
    </p:spTree>
    <p:extLst>
      <p:ext uri="{BB962C8B-B14F-4D97-AF65-F5344CB8AC3E}">
        <p14:creationId xmlns:p14="http://schemas.microsoft.com/office/powerpoint/2010/main" val="3464708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ZoneTexte 1">
            <a:extLst>
              <a:ext uri="{FF2B5EF4-FFF2-40B4-BE49-F238E27FC236}">
                <a16:creationId xmlns:a16="http://schemas.microsoft.com/office/drawing/2014/main" id="{192FD17A-4A72-4420-97E2-DEAC1B33B5B7}"/>
              </a:ext>
            </a:extLst>
          </p:cNvPr>
          <p:cNvSpPr txBox="1"/>
          <p:nvPr/>
        </p:nvSpPr>
        <p:spPr>
          <a:xfrm>
            <a:off x="199247" y="631993"/>
            <a:ext cx="8634793" cy="477054"/>
          </a:xfrm>
          <a:prstGeom prst="rect">
            <a:avLst/>
          </a:prstGeom>
          <a:noFill/>
        </p:spPr>
        <p:txBody>
          <a:bodyPr wrap="square" rtlCol="0">
            <a:spAutoFit/>
          </a:bodyPr>
          <a:lstStyle/>
          <a:p>
            <a:pPr marL="342891" indent="-342891" algn="ctr">
              <a:buFont typeface="Wingdings" panose="05000000000000000000" pitchFamily="2" charset="2"/>
              <a:buChar char="q"/>
            </a:pPr>
            <a:r>
              <a:rPr lang="fr-FR" sz="2500" b="1" dirty="0">
                <a:solidFill>
                  <a:schemeClr val="accent1"/>
                </a:solidFill>
                <a:latin typeface="Times New Roman" panose="02020603050405020304" pitchFamily="18" charset="0"/>
                <a:cs typeface="Times New Roman" panose="02020603050405020304" pitchFamily="18" charset="0"/>
              </a:rPr>
              <a:t>C-RAN/Architecture traditionnelle</a:t>
            </a:r>
          </a:p>
        </p:txBody>
      </p:sp>
      <p:sp>
        <p:nvSpPr>
          <p:cNvPr id="6" name="Slide Number Placeholder 5">
            <a:extLst>
              <a:ext uri="{FF2B5EF4-FFF2-40B4-BE49-F238E27FC236}">
                <a16:creationId xmlns:a16="http://schemas.microsoft.com/office/drawing/2014/main" id="{E75EA093-F181-436A-B48E-935871B299E6}"/>
              </a:ext>
            </a:extLst>
          </p:cNvPr>
          <p:cNvSpPr>
            <a:spLocks noGrp="1"/>
          </p:cNvSpPr>
          <p:nvPr>
            <p:ph type="sldNum" sz="quarter" idx="12"/>
          </p:nvPr>
        </p:nvSpPr>
        <p:spPr/>
        <p:txBody>
          <a:bodyPr/>
          <a:lstStyle/>
          <a:p>
            <a:r>
              <a:rPr lang="en-US" sz="3200" dirty="0" smtClean="0"/>
              <a:t>17</a:t>
            </a:r>
            <a:endParaRPr lang="en-US" sz="3200" dirty="0"/>
          </a:p>
        </p:txBody>
      </p:sp>
      <p:pic>
        <p:nvPicPr>
          <p:cNvPr id="2" name="Image 1"/>
          <p:cNvPicPr>
            <a:picLocks noChangeAspect="1"/>
          </p:cNvPicPr>
          <p:nvPr/>
        </p:nvPicPr>
        <p:blipFill>
          <a:blip r:embed="rId3"/>
          <a:stretch>
            <a:fillRect/>
          </a:stretch>
        </p:blipFill>
        <p:spPr>
          <a:xfrm>
            <a:off x="224455" y="1164286"/>
            <a:ext cx="8609585" cy="4991205"/>
          </a:xfrm>
          <a:prstGeom prst="rect">
            <a:avLst/>
          </a:prstGeom>
        </p:spPr>
      </p:pic>
      <p:sp>
        <p:nvSpPr>
          <p:cNvPr id="11" name="ZoneTexte 10"/>
          <p:cNvSpPr txBox="1"/>
          <p:nvPr/>
        </p:nvSpPr>
        <p:spPr>
          <a:xfrm>
            <a:off x="195945" y="3022788"/>
            <a:ext cx="3368486" cy="646331"/>
          </a:xfrm>
          <a:prstGeom prst="rect">
            <a:avLst/>
          </a:prstGeom>
          <a:noFill/>
        </p:spPr>
        <p:txBody>
          <a:bodyPr wrap="none" rtlCol="0">
            <a:spAutoFit/>
          </a:bodyPr>
          <a:lstStyle/>
          <a:p>
            <a:r>
              <a:rPr lang="fr-FR" b="1" dirty="0"/>
              <a:t>Common public Radio INTERFACE</a:t>
            </a:r>
          </a:p>
          <a:p>
            <a:r>
              <a:rPr lang="fr-FR" b="1" dirty="0"/>
              <a:t>                           CPRI </a:t>
            </a:r>
          </a:p>
        </p:txBody>
      </p:sp>
      <p:cxnSp>
        <p:nvCxnSpPr>
          <p:cNvPr id="15" name="Connecteur droit avec flèche 14"/>
          <p:cNvCxnSpPr/>
          <p:nvPr/>
        </p:nvCxnSpPr>
        <p:spPr>
          <a:xfrm flipV="1">
            <a:off x="3484603" y="3078022"/>
            <a:ext cx="1230659" cy="1335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46255" y="2200295"/>
            <a:ext cx="3134191" cy="646331"/>
          </a:xfrm>
          <a:prstGeom prst="rect">
            <a:avLst/>
          </a:prstGeom>
          <a:noFill/>
        </p:spPr>
        <p:txBody>
          <a:bodyPr wrap="none" rtlCol="0">
            <a:spAutoFit/>
          </a:bodyPr>
          <a:lstStyle/>
          <a:p>
            <a:r>
              <a:rPr lang="fr-FR" b="1" dirty="0"/>
              <a:t>Unité de traitement Radio RRH</a:t>
            </a:r>
          </a:p>
          <a:p>
            <a:endParaRPr lang="fr-FR" dirty="0"/>
          </a:p>
        </p:txBody>
      </p:sp>
      <p:cxnSp>
        <p:nvCxnSpPr>
          <p:cNvPr id="18" name="Connecteur droit avec flèche 17"/>
          <p:cNvCxnSpPr/>
          <p:nvPr/>
        </p:nvCxnSpPr>
        <p:spPr>
          <a:xfrm flipV="1">
            <a:off x="2956780" y="1812271"/>
            <a:ext cx="1627323" cy="6177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6000936" y="2288236"/>
            <a:ext cx="2781531" cy="923330"/>
          </a:xfrm>
          <a:prstGeom prst="rect">
            <a:avLst/>
          </a:prstGeom>
          <a:noFill/>
        </p:spPr>
        <p:txBody>
          <a:bodyPr wrap="none" rtlCol="0">
            <a:spAutoFit/>
          </a:bodyPr>
          <a:lstStyle/>
          <a:p>
            <a:r>
              <a:rPr lang="fr-FR" b="1" dirty="0"/>
              <a:t>Unité de traitement bande </a:t>
            </a:r>
          </a:p>
          <a:p>
            <a:r>
              <a:rPr lang="fr-FR" b="1" dirty="0"/>
              <a:t>de base BBU</a:t>
            </a:r>
          </a:p>
          <a:p>
            <a:endParaRPr lang="fr-FR" dirty="0"/>
          </a:p>
        </p:txBody>
      </p:sp>
      <p:cxnSp>
        <p:nvCxnSpPr>
          <p:cNvPr id="28" name="Connecteur droit avec flèche 27"/>
          <p:cNvCxnSpPr/>
          <p:nvPr/>
        </p:nvCxnSpPr>
        <p:spPr>
          <a:xfrm flipH="1">
            <a:off x="4743763" y="2868929"/>
            <a:ext cx="1533052" cy="14665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7625170" y="4695991"/>
            <a:ext cx="1222599" cy="1255363"/>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4"/>
          <a:stretch>
            <a:fillRect/>
          </a:stretch>
        </p:blipFill>
        <p:spPr>
          <a:xfrm>
            <a:off x="120556" y="742464"/>
            <a:ext cx="8847763" cy="5264123"/>
          </a:xfrm>
          <a:prstGeom prst="rect">
            <a:avLst/>
          </a:prstGeom>
        </p:spPr>
      </p:pic>
      <p:sp>
        <p:nvSpPr>
          <p:cNvPr id="34" name="ZoneTexte 33"/>
          <p:cNvSpPr txBox="1"/>
          <p:nvPr/>
        </p:nvSpPr>
        <p:spPr>
          <a:xfrm>
            <a:off x="6259294" y="2341632"/>
            <a:ext cx="2561535" cy="646331"/>
          </a:xfrm>
          <a:prstGeom prst="rect">
            <a:avLst/>
          </a:prstGeom>
          <a:noFill/>
        </p:spPr>
        <p:txBody>
          <a:bodyPr wrap="none" rtlCol="0">
            <a:spAutoFit/>
          </a:bodyPr>
          <a:lstStyle/>
          <a:p>
            <a:r>
              <a:rPr lang="fr-FR" dirty="0"/>
              <a:t>Vers la centralisation des </a:t>
            </a:r>
          </a:p>
          <a:p>
            <a:r>
              <a:rPr lang="fr-FR" dirty="0" err="1"/>
              <a:t>BBUs</a:t>
            </a:r>
            <a:r>
              <a:rPr lang="fr-FR" dirty="0"/>
              <a:t>/ pool BBU</a:t>
            </a:r>
          </a:p>
        </p:txBody>
      </p:sp>
      <p:cxnSp>
        <p:nvCxnSpPr>
          <p:cNvPr id="48" name="Connecteur droit avec flèche 47"/>
          <p:cNvCxnSpPr/>
          <p:nvPr/>
        </p:nvCxnSpPr>
        <p:spPr>
          <a:xfrm flipH="1">
            <a:off x="3564431" y="3010729"/>
            <a:ext cx="2694860" cy="1514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flipH="1">
            <a:off x="3747613" y="2972923"/>
            <a:ext cx="2497863" cy="1804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p:cNvCxnSpPr/>
          <p:nvPr/>
        </p:nvCxnSpPr>
        <p:spPr>
          <a:xfrm flipH="1">
            <a:off x="3997083" y="2987958"/>
            <a:ext cx="2215707" cy="2056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flipH="1">
            <a:off x="4139567" y="3037255"/>
            <a:ext cx="2023740" cy="2485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Image 57"/>
          <p:cNvPicPr>
            <a:picLocks noChangeAspect="1"/>
          </p:cNvPicPr>
          <p:nvPr/>
        </p:nvPicPr>
        <p:blipFill>
          <a:blip r:embed="rId5"/>
          <a:stretch>
            <a:fillRect/>
          </a:stretch>
        </p:blipFill>
        <p:spPr>
          <a:xfrm>
            <a:off x="120556" y="812033"/>
            <a:ext cx="8819967" cy="5191125"/>
          </a:xfrm>
          <a:prstGeom prst="rect">
            <a:avLst/>
          </a:prstGeom>
        </p:spPr>
      </p:pic>
      <p:sp>
        <p:nvSpPr>
          <p:cNvPr id="59" name="ZoneTexte 58"/>
          <p:cNvSpPr txBox="1"/>
          <p:nvPr/>
        </p:nvSpPr>
        <p:spPr>
          <a:xfrm>
            <a:off x="199244" y="108774"/>
            <a:ext cx="8634795" cy="523220"/>
          </a:xfrm>
          <a:prstGeom prst="rect">
            <a:avLst/>
          </a:prstGeom>
          <a:solidFill>
            <a:schemeClr val="accent1"/>
          </a:solidFill>
          <a:ln>
            <a:solidFill>
              <a:schemeClr val="accent1"/>
            </a:solidFill>
          </a:ln>
        </p:spPr>
        <p:txBody>
          <a:bodyPr wrap="square" rtlCol="0">
            <a:spAutoFit/>
          </a:bodyPr>
          <a:lstStyle/>
          <a:p>
            <a:pPr algn="ctr"/>
            <a:r>
              <a:rPr lang="fr-FR" sz="2400" b="1" dirty="0">
                <a:latin typeface="Times New Roman" panose="02020603050405020304" pitchFamily="18" charset="0"/>
                <a:cs typeface="Times New Roman" panose="02020603050405020304" pitchFamily="18" charset="0"/>
              </a:rPr>
              <a:t>EVOLUTION DU RAN LTE ET </a:t>
            </a:r>
            <a:r>
              <a:rPr lang="fr-FR" sz="2400" b="1" dirty="0" smtClean="0">
                <a:latin typeface="Times New Roman" panose="02020603050405020304" pitchFamily="18" charset="0"/>
                <a:cs typeface="Times New Roman" panose="02020603050405020304" pitchFamily="18" charset="0"/>
              </a:rPr>
              <a:t>METHODOLOGIE(6/8</a:t>
            </a:r>
            <a:r>
              <a:rPr lang="fr-FR" sz="2800" b="1" dirty="0" smtClean="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097214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inVertical)">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par>
                                <p:cTn id="32" presetID="16" presetClass="entr" presetSubtype="21"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repeatCount="indefinite" fill="hold" grpId="0" nodeType="clickEffect">
                                  <p:stCondLst>
                                    <p:cond delay="0"/>
                                  </p:stCondLst>
                                  <p:endCondLst>
                                    <p:cond evt="onNext" delay="0">
                                      <p:tgtEl>
                                        <p:sldTgt/>
                                      </p:tgtEl>
                                    </p:cond>
                                  </p:endCondLst>
                                  <p:childTnLst>
                                    <p:set>
                                      <p:cBhvr>
                                        <p:cTn id="38" dur="1" fill="hold">
                                          <p:stCondLst>
                                            <p:cond delay="0"/>
                                          </p:stCondLst>
                                        </p:cTn>
                                        <p:tgtEl>
                                          <p:spTgt spid="32"/>
                                        </p:tgtEl>
                                        <p:attrNameLst>
                                          <p:attrName>style.visibility</p:attrName>
                                        </p:attrNameLst>
                                      </p:cBhvr>
                                      <p:to>
                                        <p:strVal val="visible"/>
                                      </p:to>
                                    </p:set>
                                    <p:animEffect transition="in" filter="barn(inVertical)">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1000"/>
                                        <p:tgtEl>
                                          <p:spTgt spid="33"/>
                                        </p:tgtEl>
                                      </p:cBhvr>
                                    </p:animEffect>
                                    <p:anim calcmode="lin" valueType="num">
                                      <p:cBhvr>
                                        <p:cTn id="45" dur="1000" fill="hold"/>
                                        <p:tgtEl>
                                          <p:spTgt spid="33"/>
                                        </p:tgtEl>
                                        <p:attrNameLst>
                                          <p:attrName>ppt_x</p:attrName>
                                        </p:attrNameLst>
                                      </p:cBhvr>
                                      <p:tavLst>
                                        <p:tav tm="0">
                                          <p:val>
                                            <p:strVal val="#ppt_x"/>
                                          </p:val>
                                        </p:tav>
                                        <p:tav tm="100000">
                                          <p:val>
                                            <p:strVal val="#ppt_x"/>
                                          </p:val>
                                        </p:tav>
                                      </p:tavLst>
                                    </p:anim>
                                    <p:anim calcmode="lin" valueType="num">
                                      <p:cBhvr>
                                        <p:cTn id="4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barn(inVertical)">
                                      <p:cBhvr>
                                        <p:cTn id="51" dur="500"/>
                                        <p:tgtEl>
                                          <p:spTgt spid="54"/>
                                        </p:tgtEl>
                                      </p:cBhvr>
                                    </p:animEffect>
                                  </p:childTnLst>
                                </p:cTn>
                              </p:par>
                              <p:par>
                                <p:cTn id="52" presetID="16" presetClass="entr" presetSubtype="21"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barn(inVertical)">
                                      <p:cBhvr>
                                        <p:cTn id="54" dur="500"/>
                                        <p:tgtEl>
                                          <p:spTgt spid="52"/>
                                        </p:tgtEl>
                                      </p:cBhvr>
                                    </p:animEffect>
                                  </p:childTnLst>
                                </p:cTn>
                              </p:par>
                              <p:par>
                                <p:cTn id="55" presetID="16" presetClass="entr" presetSubtype="21"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barn(inVertical)">
                                      <p:cBhvr>
                                        <p:cTn id="57" dur="500"/>
                                        <p:tgtEl>
                                          <p:spTgt spid="50"/>
                                        </p:tgtEl>
                                      </p:cBhvr>
                                    </p:animEffect>
                                  </p:childTnLst>
                                </p:cTn>
                              </p:par>
                              <p:par>
                                <p:cTn id="58" presetID="16" presetClass="entr" presetSubtype="21" fill="hold"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barn(inVertical)">
                                      <p:cBhvr>
                                        <p:cTn id="60" dur="500"/>
                                        <p:tgtEl>
                                          <p:spTgt spid="48"/>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barn(inVertical)">
                                      <p:cBhvr>
                                        <p:cTn id="63" dur="500"/>
                                        <p:tgtEl>
                                          <p:spTgt spid="34"/>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barn(inVertical)">
                                      <p:cBhvr>
                                        <p:cTn id="6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p:bldP spid="32" grpId="0" animBg="1"/>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ZoneTexte 1">
            <a:extLst>
              <a:ext uri="{FF2B5EF4-FFF2-40B4-BE49-F238E27FC236}">
                <a16:creationId xmlns:a16="http://schemas.microsoft.com/office/drawing/2014/main" id="{192FD17A-4A72-4420-97E2-DEAC1B33B5B7}"/>
              </a:ext>
            </a:extLst>
          </p:cNvPr>
          <p:cNvSpPr txBox="1"/>
          <p:nvPr/>
        </p:nvSpPr>
        <p:spPr>
          <a:xfrm>
            <a:off x="199247" y="631993"/>
            <a:ext cx="8634793" cy="477054"/>
          </a:xfrm>
          <a:prstGeom prst="rect">
            <a:avLst/>
          </a:prstGeom>
          <a:noFill/>
        </p:spPr>
        <p:txBody>
          <a:bodyPr wrap="square" rtlCol="0">
            <a:spAutoFit/>
          </a:bodyPr>
          <a:lstStyle/>
          <a:p>
            <a:pPr marL="342891" indent="-342891" algn="ctr">
              <a:buFont typeface="Wingdings" panose="05000000000000000000" pitchFamily="2" charset="2"/>
              <a:buChar char="q"/>
            </a:pPr>
            <a:r>
              <a:rPr lang="fr-FR" sz="2500" b="1" dirty="0">
                <a:solidFill>
                  <a:schemeClr val="accent1"/>
                </a:solidFill>
                <a:latin typeface="Times New Roman" panose="02020603050405020304" pitchFamily="18" charset="0"/>
                <a:cs typeface="Times New Roman" panose="02020603050405020304" pitchFamily="18" charset="0"/>
              </a:rPr>
              <a:t>C-RAN/Modèles de déploiement</a:t>
            </a:r>
          </a:p>
        </p:txBody>
      </p:sp>
      <p:sp>
        <p:nvSpPr>
          <p:cNvPr id="6" name="Slide Number Placeholder 5">
            <a:extLst>
              <a:ext uri="{FF2B5EF4-FFF2-40B4-BE49-F238E27FC236}">
                <a16:creationId xmlns:a16="http://schemas.microsoft.com/office/drawing/2014/main" id="{E75EA093-F181-436A-B48E-935871B299E6}"/>
              </a:ext>
            </a:extLst>
          </p:cNvPr>
          <p:cNvSpPr>
            <a:spLocks noGrp="1"/>
          </p:cNvSpPr>
          <p:nvPr>
            <p:ph type="sldNum" sz="quarter" idx="12"/>
          </p:nvPr>
        </p:nvSpPr>
        <p:spPr/>
        <p:txBody>
          <a:bodyPr/>
          <a:lstStyle/>
          <a:p>
            <a:r>
              <a:rPr lang="en-US" sz="3200" dirty="0" smtClean="0"/>
              <a:t>18</a:t>
            </a:r>
            <a:endParaRPr lang="en-US" sz="3200" dirty="0"/>
          </a:p>
        </p:txBody>
      </p:sp>
      <p:pic>
        <p:nvPicPr>
          <p:cNvPr id="5" name="Image 4"/>
          <p:cNvPicPr/>
          <p:nvPr/>
        </p:nvPicPr>
        <p:blipFill>
          <a:blip r:embed="rId3"/>
          <a:stretch>
            <a:fillRect/>
          </a:stretch>
        </p:blipFill>
        <p:spPr>
          <a:xfrm>
            <a:off x="1138011" y="1210973"/>
            <a:ext cx="6494491" cy="4506209"/>
          </a:xfrm>
          <a:prstGeom prst="rect">
            <a:avLst/>
          </a:prstGeom>
        </p:spPr>
      </p:pic>
      <p:sp>
        <p:nvSpPr>
          <p:cNvPr id="7" name="Rectangle 6"/>
          <p:cNvSpPr/>
          <p:nvPr/>
        </p:nvSpPr>
        <p:spPr>
          <a:xfrm>
            <a:off x="898903" y="5798066"/>
            <a:ext cx="6943240" cy="369332"/>
          </a:xfrm>
          <a:prstGeom prst="rect">
            <a:avLst/>
          </a:prstGeom>
        </p:spPr>
        <p:txBody>
          <a:bodyPr wrap="square">
            <a:spAutoFit/>
          </a:bodyPr>
          <a:lstStyle/>
          <a:p>
            <a:r>
              <a:rPr lang="fr-FR" dirty="0">
                <a:solidFill>
                  <a:srgbClr val="000000"/>
                </a:solidFill>
                <a:latin typeface="Times New Roman" panose="02020603050405020304" pitchFamily="18" charset="0"/>
                <a:ea typeface="Calibri" panose="020F0502020204030204" pitchFamily="34" charset="0"/>
              </a:rPr>
              <a:t>Figure 14 : Fragmentation (split) possible pour une architecture C-RAN</a:t>
            </a:r>
            <a:endParaRPr lang="fr-FR" dirty="0"/>
          </a:p>
        </p:txBody>
      </p:sp>
      <p:sp>
        <p:nvSpPr>
          <p:cNvPr id="8" name="Rectangle 7"/>
          <p:cNvSpPr/>
          <p:nvPr/>
        </p:nvSpPr>
        <p:spPr>
          <a:xfrm>
            <a:off x="1138011" y="4036920"/>
            <a:ext cx="6494491" cy="1599368"/>
          </a:xfrm>
          <a:prstGeom prst="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1221879" y="3356604"/>
            <a:ext cx="6326748" cy="2326443"/>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060390" y="2728268"/>
            <a:ext cx="6410620" cy="2908025"/>
          </a:xfrm>
          <a:prstGeom prst="rect">
            <a:avLst/>
          </a:prstGeom>
          <a:noFill/>
          <a:ln w="3810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221883" y="2089170"/>
            <a:ext cx="6410619" cy="3593877"/>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199244" y="108774"/>
            <a:ext cx="8634795" cy="523220"/>
          </a:xfrm>
          <a:prstGeom prst="rect">
            <a:avLst/>
          </a:prstGeom>
          <a:solidFill>
            <a:schemeClr val="accent1"/>
          </a:solidFill>
          <a:ln>
            <a:solidFill>
              <a:schemeClr val="accent1"/>
            </a:solidFill>
          </a:ln>
        </p:spPr>
        <p:txBody>
          <a:bodyPr wrap="square" rtlCol="0">
            <a:spAutoFit/>
          </a:bodyPr>
          <a:lstStyle/>
          <a:p>
            <a:pPr algn="ctr"/>
            <a:r>
              <a:rPr lang="fr-FR" sz="2400" b="1" dirty="0">
                <a:latin typeface="Times New Roman" panose="02020603050405020304" pitchFamily="18" charset="0"/>
                <a:cs typeface="Times New Roman" panose="02020603050405020304" pitchFamily="18" charset="0"/>
              </a:rPr>
              <a:t>EVOLUTION DU RAN LTE ET </a:t>
            </a:r>
            <a:r>
              <a:rPr lang="fr-FR" sz="2400" b="1" dirty="0" smtClean="0">
                <a:latin typeface="Times New Roman" panose="02020603050405020304" pitchFamily="18" charset="0"/>
                <a:cs typeface="Times New Roman" panose="02020603050405020304" pitchFamily="18" charset="0"/>
              </a:rPr>
              <a:t>METHODOLOGIE(7/8</a:t>
            </a:r>
            <a:r>
              <a:rPr lang="fr-FR" sz="2800" b="1" dirty="0" smtClean="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841110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repeatCount="indefinite" fill="hold" grpId="0" nodeType="clickEffect">
                                  <p:stCondLst>
                                    <p:cond delay="0"/>
                                  </p:stCondLst>
                                  <p:endCondLst>
                                    <p:cond evt="onNext" delay="0">
                                      <p:tgtEl>
                                        <p:sldTgt/>
                                      </p:tgtEl>
                                    </p:cond>
                                  </p:endCondLst>
                                  <p:childTnLst>
                                    <p:set>
                                      <p:cBhvr>
                                        <p:cTn id="6" dur="1" fill="hold">
                                          <p:stCondLst>
                                            <p:cond delay="0"/>
                                          </p:stCondLst>
                                        </p:cTn>
                                        <p:tgtEl>
                                          <p:spTgt spid="8"/>
                                        </p:tgtEl>
                                        <p:attrNameLst>
                                          <p:attrName>style.visibility</p:attrName>
                                        </p:attrNameLst>
                                      </p:cBhvr>
                                      <p:to>
                                        <p:strVal val="visible"/>
                                      </p:to>
                                    </p:set>
                                    <p:animEffect transition="in" filter="wheel(1)">
                                      <p:cBhvr>
                                        <p:cTn id="7" dur="10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1" presetClass="entr" presetSubtype="1" repeatCount="indefinite" grpId="0" nodeType="clickEffect">
                                  <p:stCondLst>
                                    <p:cond delay="0"/>
                                  </p:stCondLst>
                                  <p:endCondLst>
                                    <p:cond evt="onNext" delay="0">
                                      <p:tgtEl>
                                        <p:sldTgt/>
                                      </p:tgtEl>
                                    </p:cond>
                                  </p:end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20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6" presetClass="entr" presetSubtype="21" repeatCount="520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6" presetClass="entr" presetSubtype="21" repeatCount="indefinite" fill="hold" grpId="0" nodeType="clickEffect">
                                  <p:stCondLst>
                                    <p:cond delay="0"/>
                                  </p:stCondLst>
                                  <p:endCondLst>
                                    <p:cond evt="onNext" delay="0">
                                      <p:tgtEl>
                                        <p:sldTgt/>
                                      </p:tgtEl>
                                    </p:cond>
                                  </p:end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ZoneTexte 1">
            <a:extLst>
              <a:ext uri="{FF2B5EF4-FFF2-40B4-BE49-F238E27FC236}">
                <a16:creationId xmlns:a16="http://schemas.microsoft.com/office/drawing/2014/main" id="{192FD17A-4A72-4420-97E2-DEAC1B33B5B7}"/>
              </a:ext>
            </a:extLst>
          </p:cNvPr>
          <p:cNvSpPr txBox="1"/>
          <p:nvPr/>
        </p:nvSpPr>
        <p:spPr>
          <a:xfrm>
            <a:off x="199247" y="631993"/>
            <a:ext cx="8634793" cy="477054"/>
          </a:xfrm>
          <a:prstGeom prst="rect">
            <a:avLst/>
          </a:prstGeom>
          <a:noFill/>
        </p:spPr>
        <p:txBody>
          <a:bodyPr wrap="square" rtlCol="0">
            <a:spAutoFit/>
          </a:bodyPr>
          <a:lstStyle/>
          <a:p>
            <a:pPr marL="342891" indent="-342891" algn="ctr">
              <a:buFont typeface="Wingdings" panose="05000000000000000000" pitchFamily="2" charset="2"/>
              <a:buChar char="q"/>
            </a:pPr>
            <a:r>
              <a:rPr lang="fr-FR" sz="2500" b="1" dirty="0">
                <a:solidFill>
                  <a:schemeClr val="accent1"/>
                </a:solidFill>
                <a:latin typeface="Times New Roman" panose="02020603050405020304" pitchFamily="18" charset="0"/>
                <a:cs typeface="Times New Roman" panose="02020603050405020304" pitchFamily="18" charset="0"/>
              </a:rPr>
              <a:t>C-RAN</a:t>
            </a:r>
          </a:p>
        </p:txBody>
      </p:sp>
      <p:sp>
        <p:nvSpPr>
          <p:cNvPr id="6" name="Slide Number Placeholder 5">
            <a:extLst>
              <a:ext uri="{FF2B5EF4-FFF2-40B4-BE49-F238E27FC236}">
                <a16:creationId xmlns:a16="http://schemas.microsoft.com/office/drawing/2014/main" id="{E75EA093-F181-436A-B48E-935871B299E6}"/>
              </a:ext>
            </a:extLst>
          </p:cNvPr>
          <p:cNvSpPr>
            <a:spLocks noGrp="1"/>
          </p:cNvSpPr>
          <p:nvPr>
            <p:ph type="sldNum" sz="quarter" idx="12"/>
          </p:nvPr>
        </p:nvSpPr>
        <p:spPr/>
        <p:txBody>
          <a:bodyPr/>
          <a:lstStyle/>
          <a:p>
            <a:r>
              <a:rPr lang="en-US" sz="3200" dirty="0" smtClean="0"/>
              <a:t>19</a:t>
            </a:r>
            <a:endParaRPr lang="en-US" sz="3200" dirty="0"/>
          </a:p>
        </p:txBody>
      </p:sp>
      <p:graphicFrame>
        <p:nvGraphicFramePr>
          <p:cNvPr id="12" name="Objet 11"/>
          <p:cNvGraphicFramePr>
            <a:graphicFrameLocks noChangeAspect="1"/>
          </p:cNvGraphicFramePr>
          <p:nvPr>
            <p:extLst>
              <p:ext uri="{D42A27DB-BD31-4B8C-83A1-F6EECF244321}">
                <p14:modId xmlns:p14="http://schemas.microsoft.com/office/powerpoint/2010/main" val="1424546532"/>
              </p:ext>
            </p:extLst>
          </p:nvPr>
        </p:nvGraphicFramePr>
        <p:xfrm>
          <a:off x="199246" y="1790671"/>
          <a:ext cx="4372759" cy="804644"/>
        </p:xfrm>
        <a:graphic>
          <a:graphicData uri="http://schemas.openxmlformats.org/presentationml/2006/ole">
            <mc:AlternateContent xmlns:mc="http://schemas.openxmlformats.org/markup-compatibility/2006">
              <mc:Choice xmlns:v="urn:schemas-microsoft-com:vml" Requires="v">
                <p:oleObj spid="_x0000_s2154" r:id="rId4" imgW="1600200" imgH="393700" progId="Unknown">
                  <p:embed/>
                </p:oleObj>
              </mc:Choice>
              <mc:Fallback>
                <p:oleObj r:id="rId4" imgW="1600200" imgH="393700" progId="Unknown">
                  <p:embed/>
                  <p:pic>
                    <p:nvPicPr>
                      <p:cNvPr id="6" name="Obje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246" y="1790671"/>
                        <a:ext cx="4372759" cy="804644"/>
                      </a:xfrm>
                      <a:prstGeom prst="rect">
                        <a:avLst/>
                      </a:prstGeom>
                      <a:noFill/>
                      <a:extLst/>
                    </p:spPr>
                  </p:pic>
                </p:oleObj>
              </mc:Fallback>
            </mc:AlternateContent>
          </a:graphicData>
        </a:graphic>
      </p:graphicFrame>
      <p:graphicFrame>
        <p:nvGraphicFramePr>
          <p:cNvPr id="13" name="Objet 12"/>
          <p:cNvGraphicFramePr>
            <a:graphicFrameLocks noChangeAspect="1"/>
          </p:cNvGraphicFramePr>
          <p:nvPr>
            <p:extLst>
              <p:ext uri="{D42A27DB-BD31-4B8C-83A1-F6EECF244321}">
                <p14:modId xmlns:p14="http://schemas.microsoft.com/office/powerpoint/2010/main" val="2095358775"/>
              </p:ext>
            </p:extLst>
          </p:nvPr>
        </p:nvGraphicFramePr>
        <p:xfrm>
          <a:off x="199247" y="3019129"/>
          <a:ext cx="5240665" cy="784521"/>
        </p:xfrm>
        <a:graphic>
          <a:graphicData uri="http://schemas.openxmlformats.org/presentationml/2006/ole">
            <mc:AlternateContent xmlns:mc="http://schemas.openxmlformats.org/markup-compatibility/2006">
              <mc:Choice xmlns:v="urn:schemas-microsoft-com:vml" Requires="v">
                <p:oleObj spid="_x0000_s2155" r:id="rId6" imgW="2146300" imgH="431800" progId="Unknown">
                  <p:embed/>
                </p:oleObj>
              </mc:Choice>
              <mc:Fallback>
                <p:oleObj r:id="rId6" imgW="2146300" imgH="431800" progId="Unknown">
                  <p:embed/>
                  <p:pic>
                    <p:nvPicPr>
                      <p:cNvPr id="8" name="Obje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247" y="3019129"/>
                        <a:ext cx="5240665" cy="784521"/>
                      </a:xfrm>
                      <a:prstGeom prst="rect">
                        <a:avLst/>
                      </a:prstGeom>
                      <a:noFill/>
                      <a:extLst/>
                    </p:spPr>
                  </p:pic>
                </p:oleObj>
              </mc:Fallback>
            </mc:AlternateContent>
          </a:graphicData>
        </a:graphic>
      </p:graphicFrame>
      <p:graphicFrame>
        <p:nvGraphicFramePr>
          <p:cNvPr id="14" name="Objet 13"/>
          <p:cNvGraphicFramePr>
            <a:graphicFrameLocks noChangeAspect="1"/>
          </p:cNvGraphicFramePr>
          <p:nvPr>
            <p:extLst>
              <p:ext uri="{D42A27DB-BD31-4B8C-83A1-F6EECF244321}">
                <p14:modId xmlns:p14="http://schemas.microsoft.com/office/powerpoint/2010/main" val="2832097140"/>
              </p:ext>
            </p:extLst>
          </p:nvPr>
        </p:nvGraphicFramePr>
        <p:xfrm>
          <a:off x="199245" y="4128578"/>
          <a:ext cx="7596407" cy="376819"/>
        </p:xfrm>
        <a:graphic>
          <a:graphicData uri="http://schemas.openxmlformats.org/presentationml/2006/ole">
            <mc:AlternateContent xmlns:mc="http://schemas.openxmlformats.org/markup-compatibility/2006">
              <mc:Choice xmlns:v="urn:schemas-microsoft-com:vml" Requires="v">
                <p:oleObj spid="_x0000_s2156" r:id="rId8" imgW="7327900" imgH="393700" progId="Unknown">
                  <p:embed/>
                </p:oleObj>
              </mc:Choice>
              <mc:Fallback>
                <p:oleObj r:id="rId8" imgW="7327900" imgH="393700" progId="Unknown">
                  <p:embed/>
                  <p:pic>
                    <p:nvPicPr>
                      <p:cNvPr id="10" name="Obje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245" y="4128578"/>
                        <a:ext cx="7596407" cy="376819"/>
                      </a:xfrm>
                      <a:prstGeom prst="rect">
                        <a:avLst/>
                      </a:prstGeom>
                      <a:noFill/>
                      <a:extLst/>
                    </p:spPr>
                  </p:pic>
                </p:oleObj>
              </mc:Fallback>
            </mc:AlternateContent>
          </a:graphicData>
        </a:graphic>
      </p:graphicFrame>
      <p:graphicFrame>
        <p:nvGraphicFramePr>
          <p:cNvPr id="15" name="Objet 14"/>
          <p:cNvGraphicFramePr>
            <a:graphicFrameLocks noChangeAspect="1"/>
          </p:cNvGraphicFramePr>
          <p:nvPr>
            <p:extLst>
              <p:ext uri="{D42A27DB-BD31-4B8C-83A1-F6EECF244321}">
                <p14:modId xmlns:p14="http://schemas.microsoft.com/office/powerpoint/2010/main" val="3269273217"/>
              </p:ext>
            </p:extLst>
          </p:nvPr>
        </p:nvGraphicFramePr>
        <p:xfrm>
          <a:off x="199242" y="5392341"/>
          <a:ext cx="6558020" cy="638161"/>
        </p:xfrm>
        <a:graphic>
          <a:graphicData uri="http://schemas.openxmlformats.org/presentationml/2006/ole">
            <mc:AlternateContent xmlns:mc="http://schemas.openxmlformats.org/markup-compatibility/2006">
              <mc:Choice xmlns:v="urn:schemas-microsoft-com:vml" Requires="v">
                <p:oleObj spid="_x0000_s2157" r:id="rId10" imgW="4546600" imgH="431800" progId="Unknown">
                  <p:embed/>
                </p:oleObj>
              </mc:Choice>
              <mc:Fallback>
                <p:oleObj r:id="rId10" imgW="4546600" imgH="431800" progId="Unknown">
                  <p:embed/>
                  <p:pic>
                    <p:nvPicPr>
                      <p:cNvPr id="12" name="Obje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9242" y="5392341"/>
                        <a:ext cx="6558020" cy="638161"/>
                      </a:xfrm>
                      <a:prstGeom prst="rect">
                        <a:avLst/>
                      </a:prstGeom>
                      <a:noFill/>
                      <a:extLst/>
                    </p:spPr>
                  </p:pic>
                </p:oleObj>
              </mc:Fallback>
            </mc:AlternateContent>
          </a:graphicData>
        </a:graphic>
      </p:graphicFrame>
      <p:sp>
        <p:nvSpPr>
          <p:cNvPr id="2" name="ZoneTexte 1"/>
          <p:cNvSpPr txBox="1"/>
          <p:nvPr/>
        </p:nvSpPr>
        <p:spPr>
          <a:xfrm>
            <a:off x="8467071" y="1954239"/>
            <a:ext cx="442750" cy="369332"/>
          </a:xfrm>
          <a:prstGeom prst="rect">
            <a:avLst/>
          </a:prstGeom>
          <a:noFill/>
        </p:spPr>
        <p:txBody>
          <a:bodyPr wrap="none" rtlCol="0">
            <a:spAutoFit/>
          </a:bodyPr>
          <a:lstStyle/>
          <a:p>
            <a:r>
              <a:rPr lang="fr-FR" dirty="0"/>
              <a:t>(6)</a:t>
            </a:r>
          </a:p>
        </p:txBody>
      </p:sp>
      <p:sp>
        <p:nvSpPr>
          <p:cNvPr id="4" name="ZoneTexte 3"/>
          <p:cNvSpPr txBox="1"/>
          <p:nvPr/>
        </p:nvSpPr>
        <p:spPr>
          <a:xfrm>
            <a:off x="8409363" y="3019124"/>
            <a:ext cx="442750" cy="369332"/>
          </a:xfrm>
          <a:prstGeom prst="rect">
            <a:avLst/>
          </a:prstGeom>
          <a:noFill/>
        </p:spPr>
        <p:txBody>
          <a:bodyPr wrap="none" rtlCol="0">
            <a:spAutoFit/>
          </a:bodyPr>
          <a:lstStyle/>
          <a:p>
            <a:r>
              <a:rPr lang="fr-FR" dirty="0"/>
              <a:t>(7)</a:t>
            </a:r>
          </a:p>
        </p:txBody>
      </p:sp>
      <p:sp>
        <p:nvSpPr>
          <p:cNvPr id="16" name="ZoneTexte 15"/>
          <p:cNvSpPr txBox="1"/>
          <p:nvPr/>
        </p:nvSpPr>
        <p:spPr>
          <a:xfrm>
            <a:off x="8391284" y="4022712"/>
            <a:ext cx="442750" cy="369332"/>
          </a:xfrm>
          <a:prstGeom prst="rect">
            <a:avLst/>
          </a:prstGeom>
          <a:noFill/>
        </p:spPr>
        <p:txBody>
          <a:bodyPr wrap="none" rtlCol="0">
            <a:spAutoFit/>
          </a:bodyPr>
          <a:lstStyle/>
          <a:p>
            <a:r>
              <a:rPr lang="fr-FR" dirty="0"/>
              <a:t>(8)</a:t>
            </a:r>
          </a:p>
        </p:txBody>
      </p:sp>
      <p:sp>
        <p:nvSpPr>
          <p:cNvPr id="17" name="ZoneTexte 16"/>
          <p:cNvSpPr txBox="1"/>
          <p:nvPr/>
        </p:nvSpPr>
        <p:spPr>
          <a:xfrm>
            <a:off x="8467071" y="5661165"/>
            <a:ext cx="442750" cy="369332"/>
          </a:xfrm>
          <a:prstGeom prst="rect">
            <a:avLst/>
          </a:prstGeom>
          <a:noFill/>
        </p:spPr>
        <p:txBody>
          <a:bodyPr wrap="none" rtlCol="0">
            <a:spAutoFit/>
          </a:bodyPr>
          <a:lstStyle/>
          <a:p>
            <a:r>
              <a:rPr lang="fr-FR" dirty="0"/>
              <a:t>(9)</a:t>
            </a:r>
          </a:p>
        </p:txBody>
      </p:sp>
      <p:sp>
        <p:nvSpPr>
          <p:cNvPr id="19" name="ZoneTexte 18"/>
          <p:cNvSpPr txBox="1"/>
          <p:nvPr/>
        </p:nvSpPr>
        <p:spPr>
          <a:xfrm>
            <a:off x="199244" y="108774"/>
            <a:ext cx="8634795" cy="523220"/>
          </a:xfrm>
          <a:prstGeom prst="rect">
            <a:avLst/>
          </a:prstGeom>
          <a:solidFill>
            <a:schemeClr val="accent1"/>
          </a:solidFill>
          <a:ln>
            <a:solidFill>
              <a:schemeClr val="accent1"/>
            </a:solidFill>
          </a:ln>
        </p:spPr>
        <p:txBody>
          <a:bodyPr wrap="square" rtlCol="0">
            <a:spAutoFit/>
          </a:bodyPr>
          <a:lstStyle/>
          <a:p>
            <a:pPr algn="ctr"/>
            <a:r>
              <a:rPr lang="fr-FR" sz="2400" b="1" dirty="0">
                <a:latin typeface="Times New Roman" panose="02020603050405020304" pitchFamily="18" charset="0"/>
                <a:cs typeface="Times New Roman" panose="02020603050405020304" pitchFamily="18" charset="0"/>
              </a:rPr>
              <a:t>EVOLUTION DU RAN LTE ET </a:t>
            </a:r>
            <a:r>
              <a:rPr lang="fr-FR" sz="2400" b="1" dirty="0" smtClean="0">
                <a:latin typeface="Times New Roman" panose="02020603050405020304" pitchFamily="18" charset="0"/>
                <a:cs typeface="Times New Roman" panose="02020603050405020304" pitchFamily="18" charset="0"/>
              </a:rPr>
              <a:t>METHODOLOGIE(8/8</a:t>
            </a:r>
            <a:r>
              <a:rPr lang="fr-FR" sz="2800" b="1" dirty="0" smtClean="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464928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10" dur="1000" fill="hold"/>
                                        <p:tgtEl>
                                          <p:spTgt spid="1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2"/>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20" dur="1000" fill="hold"/>
                                        <p:tgtEl>
                                          <p:spTgt spid="2"/>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5"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13"/>
                                        </p:tgtEl>
                                        <p:attrNameLst>
                                          <p:attrName>ppt_w</p:attrName>
                                        </p:attrNameLst>
                                      </p:cBhvr>
                                      <p:tavLst>
                                        <p:tav tm="0">
                                          <p:val>
                                            <p:strVal val="#ppt_w*.05"/>
                                          </p:val>
                                        </p:tav>
                                        <p:tav tm="100000">
                                          <p:val>
                                            <p:strVal val="#ppt_w"/>
                                          </p:val>
                                        </p:tav>
                                      </p:tavLst>
                                    </p:anim>
                                    <p:anim calcmode="lin" valueType="num">
                                      <p:cBhvr>
                                        <p:cTn id="32" dur="1000" fill="hold"/>
                                        <p:tgtEl>
                                          <p:spTgt spid="1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1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13"/>
                                        </p:tgtEl>
                                      </p:cBhvr>
                                    </p:animEffect>
                                  </p:childTnLst>
                                </p:cTn>
                              </p:par>
                              <p:par>
                                <p:cTn id="37" presetID="25"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40"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41"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42" dur="1000" fill="hold"/>
                                        <p:tgtEl>
                                          <p:spTgt spid="4"/>
                                        </p:tgtEl>
                                        <p:attrNameLst>
                                          <p:attrName>ppt_h</p:attrName>
                                        </p:attrNameLst>
                                      </p:cBhvr>
                                      <p:tavLst>
                                        <p:tav tm="0">
                                          <p:val>
                                            <p:strVal val="#ppt_h"/>
                                          </p:val>
                                        </p:tav>
                                        <p:tav tm="100000">
                                          <p:val>
                                            <p:strVal val="#ppt_h"/>
                                          </p:val>
                                        </p:tav>
                                      </p:tavLst>
                                    </p:anim>
                                    <p:anim calcmode="lin" valueType="num">
                                      <p:cBhvr>
                                        <p:cTn id="43"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44"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45"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46" dur="1000" decel="50000">
                                          <p:stCondLst>
                                            <p:cond delay="0"/>
                                          </p:stCondLst>
                                        </p:cTn>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25"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54" dur="1000" fill="hold"/>
                                        <p:tgtEl>
                                          <p:spTgt spid="14"/>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14"/>
                                        </p:tgtEl>
                                      </p:cBhvr>
                                    </p:animEffect>
                                  </p:childTnLst>
                                </p:cTn>
                              </p:par>
                              <p:par>
                                <p:cTn id="59" presetID="25"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p:cTn id="61"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62"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63"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64" dur="1000" fill="hold"/>
                                        <p:tgtEl>
                                          <p:spTgt spid="16"/>
                                        </p:tgtEl>
                                        <p:attrNameLst>
                                          <p:attrName>ppt_h</p:attrName>
                                        </p:attrNameLst>
                                      </p:cBhvr>
                                      <p:tavLst>
                                        <p:tav tm="0">
                                          <p:val>
                                            <p:strVal val="#ppt_h"/>
                                          </p:val>
                                        </p:tav>
                                        <p:tav tm="100000">
                                          <p:val>
                                            <p:strVal val="#ppt_h"/>
                                          </p:val>
                                        </p:tav>
                                      </p:tavLst>
                                    </p:anim>
                                    <p:anim calcmode="lin" valueType="num">
                                      <p:cBhvr>
                                        <p:cTn id="65"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66"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67"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68" dur="1000" decel="50000">
                                          <p:stCondLst>
                                            <p:cond delay="0"/>
                                          </p:stCondLst>
                                        </p:cTn>
                                        <p:tgtEl>
                                          <p:spTgt spid="16"/>
                                        </p:tgtEl>
                                      </p:cBhvr>
                                    </p:animEffect>
                                  </p:childTnLst>
                                </p:cTn>
                              </p:par>
                            </p:childTnLst>
                          </p:cTn>
                        </p:par>
                      </p:childTnLst>
                    </p:cTn>
                  </p:par>
                  <p:par>
                    <p:cTn id="69" fill="hold">
                      <p:stCondLst>
                        <p:cond delay="indefinite"/>
                      </p:stCondLst>
                      <p:childTnLst>
                        <p:par>
                          <p:cTn id="70" fill="hold">
                            <p:stCondLst>
                              <p:cond delay="0"/>
                            </p:stCondLst>
                            <p:childTnLst>
                              <p:par>
                                <p:cTn id="71" presetID="25"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p:cTn id="73"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74"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75"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76" dur="1000" fill="hold"/>
                                        <p:tgtEl>
                                          <p:spTgt spid="15"/>
                                        </p:tgtEl>
                                        <p:attrNameLst>
                                          <p:attrName>ppt_h</p:attrName>
                                        </p:attrNameLst>
                                      </p:cBhvr>
                                      <p:tavLst>
                                        <p:tav tm="0">
                                          <p:val>
                                            <p:strVal val="#ppt_h"/>
                                          </p:val>
                                        </p:tav>
                                        <p:tav tm="100000">
                                          <p:val>
                                            <p:strVal val="#ppt_h"/>
                                          </p:val>
                                        </p:tav>
                                      </p:tavLst>
                                    </p:anim>
                                    <p:anim calcmode="lin" valueType="num">
                                      <p:cBhvr>
                                        <p:cTn id="77"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78"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79"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80" dur="1000" decel="50000">
                                          <p:stCondLst>
                                            <p:cond delay="0"/>
                                          </p:stCondLst>
                                        </p:cTn>
                                        <p:tgtEl>
                                          <p:spTgt spid="15"/>
                                        </p:tgtEl>
                                      </p:cBhvr>
                                    </p:animEffect>
                                  </p:childTnLst>
                                </p:cTn>
                              </p:par>
                              <p:par>
                                <p:cTn id="81" presetID="25"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p:cTn id="83"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84"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85"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86" dur="1000" fill="hold"/>
                                        <p:tgtEl>
                                          <p:spTgt spid="17"/>
                                        </p:tgtEl>
                                        <p:attrNameLst>
                                          <p:attrName>ppt_h</p:attrName>
                                        </p:attrNameLst>
                                      </p:cBhvr>
                                      <p:tavLst>
                                        <p:tav tm="0">
                                          <p:val>
                                            <p:strVal val="#ppt_h"/>
                                          </p:val>
                                        </p:tav>
                                        <p:tav tm="100000">
                                          <p:val>
                                            <p:strVal val="#ppt_h"/>
                                          </p:val>
                                        </p:tav>
                                      </p:tavLst>
                                    </p:anim>
                                    <p:anim calcmode="lin" valueType="num">
                                      <p:cBhvr>
                                        <p:cTn id="87"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88"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89"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90" dur="1000" decel="50000">
                                          <p:stCondLst>
                                            <p:cond delay="0"/>
                                          </p:stCondLst>
                                        </p:cTn>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60087" y="112836"/>
            <a:ext cx="8378053" cy="769441"/>
          </a:xfrm>
          <a:prstGeom prst="rect">
            <a:avLst/>
          </a:prstGeom>
          <a:solidFill>
            <a:schemeClr val="accent1"/>
          </a:solidFill>
          <a:ln>
            <a:solidFill>
              <a:schemeClr val="accent1"/>
            </a:solidFill>
          </a:ln>
        </p:spPr>
        <p:txBody>
          <a:bodyPr wrap="square" rtlCol="0">
            <a:spAutoFit/>
          </a:bodyPr>
          <a:lstStyle/>
          <a:p>
            <a:pPr algn="ctr"/>
            <a:r>
              <a:rPr lang="fr-FR" sz="4400" b="1" dirty="0">
                <a:latin typeface="Times New Roman" panose="02020603050405020304" pitchFamily="18" charset="0"/>
                <a:cs typeface="Times New Roman" panose="02020603050405020304" pitchFamily="18" charset="0"/>
              </a:rPr>
              <a:t>METHODOLOGIE (1/3)</a:t>
            </a:r>
            <a:endParaRPr lang="en-US" sz="4400" b="1" dirty="0">
              <a:latin typeface="Times New Roman" panose="02020603050405020304" pitchFamily="18" charset="0"/>
              <a:cs typeface="Times New Roman" panose="02020603050405020304" pitchFamily="18" charset="0"/>
            </a:endParaRPr>
          </a:p>
        </p:txBody>
      </p:sp>
      <p:sp>
        <p:nvSpPr>
          <p:cNvPr id="27" name="ZoneTexte 1">
            <a:extLst>
              <a:ext uri="{FF2B5EF4-FFF2-40B4-BE49-F238E27FC236}">
                <a16:creationId xmlns:a16="http://schemas.microsoft.com/office/drawing/2014/main" id="{192FD17A-4A72-4420-97E2-DEAC1B33B5B7}"/>
              </a:ext>
            </a:extLst>
          </p:cNvPr>
          <p:cNvSpPr txBox="1"/>
          <p:nvPr/>
        </p:nvSpPr>
        <p:spPr>
          <a:xfrm>
            <a:off x="199241" y="882272"/>
            <a:ext cx="9144000" cy="477054"/>
          </a:xfrm>
          <a:prstGeom prst="rect">
            <a:avLst/>
          </a:prstGeom>
          <a:noFill/>
        </p:spPr>
        <p:txBody>
          <a:bodyPr wrap="square" rtlCol="0">
            <a:spAutoFit/>
          </a:bodyPr>
          <a:lstStyle/>
          <a:p>
            <a:pPr marL="342891" indent="-342891" algn="ctr">
              <a:buFont typeface="Wingdings" panose="05000000000000000000" pitchFamily="2" charset="2"/>
              <a:buChar char="q"/>
            </a:pPr>
            <a:r>
              <a:rPr lang="fr-FR" sz="2500" b="1" dirty="0">
                <a:solidFill>
                  <a:schemeClr val="accent1"/>
                </a:solidFill>
                <a:latin typeface="Times New Roman" panose="02020603050405020304" pitchFamily="18" charset="0"/>
                <a:cs typeface="Times New Roman" panose="02020603050405020304" pitchFamily="18" charset="0"/>
              </a:rPr>
              <a:t>ANALYSE ET CONCEPTION</a:t>
            </a:r>
          </a:p>
        </p:txBody>
      </p:sp>
      <p:sp>
        <p:nvSpPr>
          <p:cNvPr id="5" name="Slide Number Placeholder 4">
            <a:extLst>
              <a:ext uri="{FF2B5EF4-FFF2-40B4-BE49-F238E27FC236}">
                <a16:creationId xmlns:a16="http://schemas.microsoft.com/office/drawing/2014/main" id="{C432F12D-6A26-436E-9322-AAC65735AEB9}"/>
              </a:ext>
            </a:extLst>
          </p:cNvPr>
          <p:cNvSpPr>
            <a:spLocks noGrp="1"/>
          </p:cNvSpPr>
          <p:nvPr>
            <p:ph type="sldNum" sz="quarter" idx="12"/>
          </p:nvPr>
        </p:nvSpPr>
        <p:spPr/>
        <p:txBody>
          <a:bodyPr/>
          <a:lstStyle/>
          <a:p>
            <a:r>
              <a:rPr lang="en-US" sz="3200" dirty="0" smtClean="0"/>
              <a:t>20</a:t>
            </a:r>
            <a:endParaRPr lang="en-US" sz="3200" dirty="0"/>
          </a:p>
        </p:txBody>
      </p:sp>
      <p:pic>
        <p:nvPicPr>
          <p:cNvPr id="11" name="Image 10"/>
          <p:cNvPicPr/>
          <p:nvPr/>
        </p:nvPicPr>
        <p:blipFill>
          <a:blip r:embed="rId3"/>
          <a:stretch>
            <a:fillRect/>
          </a:stretch>
        </p:blipFill>
        <p:spPr>
          <a:xfrm>
            <a:off x="260088" y="1409883"/>
            <a:ext cx="8728935" cy="4063469"/>
          </a:xfrm>
          <a:prstGeom prst="rect">
            <a:avLst/>
          </a:prstGeom>
        </p:spPr>
      </p:pic>
      <p:sp>
        <p:nvSpPr>
          <p:cNvPr id="12" name="Rectangle 11"/>
          <p:cNvSpPr/>
          <p:nvPr/>
        </p:nvSpPr>
        <p:spPr>
          <a:xfrm>
            <a:off x="2541930" y="5781902"/>
            <a:ext cx="5129735" cy="369332"/>
          </a:xfrm>
          <a:prstGeom prst="rect">
            <a:avLst/>
          </a:prstGeom>
        </p:spPr>
        <p:txBody>
          <a:bodyPr wrap="square">
            <a:spAutoFit/>
          </a:bodyPr>
          <a:lstStyle/>
          <a:p>
            <a:pPr>
              <a:spcAft>
                <a:spcPts val="1000"/>
              </a:spcAft>
            </a:pPr>
            <a:r>
              <a:rPr lang="fr-FR"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Figure 15 : Diagramme des cas d’utilisations</a:t>
            </a:r>
            <a:endParaRPr lang="fr-FR" sz="1100" i="1"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0" name="Ellipse 9"/>
          <p:cNvSpPr/>
          <p:nvPr/>
        </p:nvSpPr>
        <p:spPr>
          <a:xfrm>
            <a:off x="5" y="1193370"/>
            <a:ext cx="1162373" cy="47579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430076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60087" y="62283"/>
            <a:ext cx="8378053" cy="769441"/>
          </a:xfrm>
          <a:prstGeom prst="rect">
            <a:avLst/>
          </a:prstGeom>
          <a:solidFill>
            <a:schemeClr val="accent1"/>
          </a:solidFill>
          <a:ln>
            <a:solidFill>
              <a:schemeClr val="accent1"/>
            </a:solidFill>
          </a:ln>
        </p:spPr>
        <p:txBody>
          <a:bodyPr wrap="square" rtlCol="0">
            <a:spAutoFit/>
          </a:bodyPr>
          <a:lstStyle/>
          <a:p>
            <a:pPr algn="ctr"/>
            <a:r>
              <a:rPr lang="fr-FR" sz="4400" b="1" dirty="0">
                <a:latin typeface="Times New Roman" panose="02020603050405020304" pitchFamily="18" charset="0"/>
                <a:cs typeface="Times New Roman" panose="02020603050405020304" pitchFamily="18" charset="0"/>
              </a:rPr>
              <a:t>METHODOLOGIE (2/3) </a:t>
            </a:r>
            <a:endParaRPr lang="en-US" sz="4400" b="1" dirty="0">
              <a:latin typeface="Times New Roman" panose="02020603050405020304" pitchFamily="18" charset="0"/>
              <a:cs typeface="Times New Roman" panose="02020603050405020304" pitchFamily="18" charset="0"/>
            </a:endParaRPr>
          </a:p>
        </p:txBody>
      </p:sp>
      <p:sp>
        <p:nvSpPr>
          <p:cNvPr id="27" name="ZoneTexte 1">
            <a:extLst>
              <a:ext uri="{FF2B5EF4-FFF2-40B4-BE49-F238E27FC236}">
                <a16:creationId xmlns:a16="http://schemas.microsoft.com/office/drawing/2014/main" id="{192FD17A-4A72-4420-97E2-DEAC1B33B5B7}"/>
              </a:ext>
            </a:extLst>
          </p:cNvPr>
          <p:cNvSpPr txBox="1"/>
          <p:nvPr/>
        </p:nvSpPr>
        <p:spPr>
          <a:xfrm>
            <a:off x="199241" y="882272"/>
            <a:ext cx="9144000" cy="477054"/>
          </a:xfrm>
          <a:prstGeom prst="rect">
            <a:avLst/>
          </a:prstGeom>
          <a:noFill/>
        </p:spPr>
        <p:txBody>
          <a:bodyPr wrap="square" rtlCol="0">
            <a:spAutoFit/>
          </a:bodyPr>
          <a:lstStyle/>
          <a:p>
            <a:pPr marL="342891" indent="-342891" algn="ctr">
              <a:buFont typeface="Wingdings" panose="05000000000000000000" pitchFamily="2" charset="2"/>
              <a:buChar char="q"/>
            </a:pPr>
            <a:r>
              <a:rPr lang="fr-FR" sz="2500" b="1" dirty="0">
                <a:solidFill>
                  <a:schemeClr val="accent1"/>
                </a:solidFill>
                <a:latin typeface="Times New Roman" panose="02020603050405020304" pitchFamily="18" charset="0"/>
                <a:cs typeface="Times New Roman" panose="02020603050405020304" pitchFamily="18" charset="0"/>
              </a:rPr>
              <a:t>ANALYSE ET CONCEPTION</a:t>
            </a:r>
          </a:p>
        </p:txBody>
      </p:sp>
      <p:sp>
        <p:nvSpPr>
          <p:cNvPr id="5" name="Slide Number Placeholder 4">
            <a:extLst>
              <a:ext uri="{FF2B5EF4-FFF2-40B4-BE49-F238E27FC236}">
                <a16:creationId xmlns:a16="http://schemas.microsoft.com/office/drawing/2014/main" id="{C432F12D-6A26-436E-9322-AAC65735AEB9}"/>
              </a:ext>
            </a:extLst>
          </p:cNvPr>
          <p:cNvSpPr>
            <a:spLocks noGrp="1"/>
          </p:cNvSpPr>
          <p:nvPr>
            <p:ph type="sldNum" sz="quarter" idx="12"/>
          </p:nvPr>
        </p:nvSpPr>
        <p:spPr/>
        <p:txBody>
          <a:bodyPr/>
          <a:lstStyle/>
          <a:p>
            <a:r>
              <a:rPr lang="en-US" sz="3200" dirty="0" smtClean="0"/>
              <a:t>21</a:t>
            </a:r>
            <a:endParaRPr lang="en-US" sz="3200" dirty="0"/>
          </a:p>
        </p:txBody>
      </p:sp>
      <p:sp>
        <p:nvSpPr>
          <p:cNvPr id="7" name="Rectangle 6"/>
          <p:cNvSpPr/>
          <p:nvPr/>
        </p:nvSpPr>
        <p:spPr>
          <a:xfrm>
            <a:off x="2860660" y="5818819"/>
            <a:ext cx="3465436" cy="369332"/>
          </a:xfrm>
          <a:prstGeom prst="rect">
            <a:avLst/>
          </a:prstGeom>
        </p:spPr>
        <p:txBody>
          <a:bodyPr wrap="none">
            <a:spAutoFit/>
          </a:bodyPr>
          <a:lstStyle/>
          <a:p>
            <a:pPr>
              <a:spcAft>
                <a:spcPts val="1000"/>
              </a:spcAft>
            </a:pPr>
            <a:r>
              <a:rPr lang="fr-FR"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Figure 16 : Diagramme des classes</a:t>
            </a:r>
            <a:endParaRPr lang="fr-FR" sz="1100" i="1"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8" name="Image 7"/>
          <p:cNvPicPr/>
          <p:nvPr/>
        </p:nvPicPr>
        <p:blipFill>
          <a:blip r:embed="rId3"/>
          <a:stretch>
            <a:fillRect/>
          </a:stretch>
        </p:blipFill>
        <p:spPr>
          <a:xfrm>
            <a:off x="260088" y="1678005"/>
            <a:ext cx="8511959" cy="4025372"/>
          </a:xfrm>
          <a:prstGeom prst="rect">
            <a:avLst/>
          </a:prstGeom>
        </p:spPr>
      </p:pic>
    </p:spTree>
    <p:extLst>
      <p:ext uri="{BB962C8B-B14F-4D97-AF65-F5344CB8AC3E}">
        <p14:creationId xmlns:p14="http://schemas.microsoft.com/office/powerpoint/2010/main" val="252188760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60087" y="62283"/>
            <a:ext cx="8378053" cy="769441"/>
          </a:xfrm>
          <a:prstGeom prst="rect">
            <a:avLst/>
          </a:prstGeom>
          <a:solidFill>
            <a:schemeClr val="accent1"/>
          </a:solidFill>
          <a:ln>
            <a:solidFill>
              <a:schemeClr val="accent1"/>
            </a:solidFill>
          </a:ln>
        </p:spPr>
        <p:txBody>
          <a:bodyPr wrap="square" rtlCol="0">
            <a:spAutoFit/>
          </a:bodyPr>
          <a:lstStyle/>
          <a:p>
            <a:pPr algn="ctr"/>
            <a:r>
              <a:rPr lang="fr-FR" sz="4400" b="1" dirty="0">
                <a:latin typeface="Times New Roman" panose="02020603050405020304" pitchFamily="18" charset="0"/>
                <a:cs typeface="Times New Roman" panose="02020603050405020304" pitchFamily="18" charset="0"/>
              </a:rPr>
              <a:t>METHODOLOGIE (3/3) </a:t>
            </a:r>
            <a:endParaRPr lang="en-US" sz="4400" b="1" dirty="0">
              <a:latin typeface="Times New Roman" panose="02020603050405020304" pitchFamily="18" charset="0"/>
              <a:cs typeface="Times New Roman" panose="02020603050405020304" pitchFamily="18" charset="0"/>
            </a:endParaRPr>
          </a:p>
        </p:txBody>
      </p:sp>
      <p:sp>
        <p:nvSpPr>
          <p:cNvPr id="27" name="ZoneTexte 1">
            <a:extLst>
              <a:ext uri="{FF2B5EF4-FFF2-40B4-BE49-F238E27FC236}">
                <a16:creationId xmlns:a16="http://schemas.microsoft.com/office/drawing/2014/main" id="{192FD17A-4A72-4420-97E2-DEAC1B33B5B7}"/>
              </a:ext>
            </a:extLst>
          </p:cNvPr>
          <p:cNvSpPr txBox="1"/>
          <p:nvPr/>
        </p:nvSpPr>
        <p:spPr>
          <a:xfrm>
            <a:off x="199241" y="882272"/>
            <a:ext cx="9144000" cy="477054"/>
          </a:xfrm>
          <a:prstGeom prst="rect">
            <a:avLst/>
          </a:prstGeom>
          <a:noFill/>
        </p:spPr>
        <p:txBody>
          <a:bodyPr wrap="square" rtlCol="0">
            <a:spAutoFit/>
          </a:bodyPr>
          <a:lstStyle/>
          <a:p>
            <a:pPr marL="342891" indent="-342891" algn="ctr">
              <a:buFont typeface="Wingdings" panose="05000000000000000000" pitchFamily="2" charset="2"/>
              <a:buChar char="q"/>
            </a:pPr>
            <a:r>
              <a:rPr lang="fr-FR" sz="2500" b="1" dirty="0">
                <a:solidFill>
                  <a:schemeClr val="accent1"/>
                </a:solidFill>
                <a:latin typeface="Cambria" panose="02040503050406030204" pitchFamily="18" charset="0"/>
                <a:cs typeface="Times New Roman" panose="02020603050405020304" pitchFamily="18" charset="0"/>
              </a:rPr>
              <a:t>OUTILS UTILISES</a:t>
            </a:r>
          </a:p>
        </p:txBody>
      </p:sp>
      <p:pic>
        <p:nvPicPr>
          <p:cNvPr id="21" name="Picture 20">
            <a:extLst>
              <a:ext uri="{FF2B5EF4-FFF2-40B4-BE49-F238E27FC236}">
                <a16:creationId xmlns:a16="http://schemas.microsoft.com/office/drawing/2014/main" id="{F1E9ED8D-8435-417A-ADD5-4E898AEEB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38" y="4207767"/>
            <a:ext cx="1481819" cy="840788"/>
          </a:xfrm>
          <a:prstGeom prst="rect">
            <a:avLst/>
          </a:prstGeom>
        </p:spPr>
      </p:pic>
      <p:pic>
        <p:nvPicPr>
          <p:cNvPr id="22" name="Picture 21">
            <a:extLst>
              <a:ext uri="{FF2B5EF4-FFF2-40B4-BE49-F238E27FC236}">
                <a16:creationId xmlns:a16="http://schemas.microsoft.com/office/drawing/2014/main" id="{34983195-BDD6-440D-94CA-1C9016E917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701" y="1935045"/>
            <a:ext cx="2588513" cy="1229533"/>
          </a:xfrm>
          <a:prstGeom prst="rect">
            <a:avLst/>
          </a:prstGeom>
        </p:spPr>
      </p:pic>
      <p:pic>
        <p:nvPicPr>
          <p:cNvPr id="23" name="Picture 22">
            <a:extLst>
              <a:ext uri="{FF2B5EF4-FFF2-40B4-BE49-F238E27FC236}">
                <a16:creationId xmlns:a16="http://schemas.microsoft.com/office/drawing/2014/main" id="{2F59331C-1581-446D-8AB3-1BD11A299B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8129" y="1674620"/>
            <a:ext cx="1828023" cy="1489958"/>
          </a:xfrm>
          <a:prstGeom prst="rect">
            <a:avLst/>
          </a:prstGeom>
        </p:spPr>
      </p:pic>
      <p:pic>
        <p:nvPicPr>
          <p:cNvPr id="24" name="Picture 23">
            <a:extLst>
              <a:ext uri="{FF2B5EF4-FFF2-40B4-BE49-F238E27FC236}">
                <a16:creationId xmlns:a16="http://schemas.microsoft.com/office/drawing/2014/main" id="{37C4E43A-5AF4-456E-9DB0-427F9E7025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3067" y="1860359"/>
            <a:ext cx="1586299" cy="1025330"/>
          </a:xfrm>
          <a:prstGeom prst="rect">
            <a:avLst/>
          </a:prstGeom>
        </p:spPr>
      </p:pic>
      <p:sp>
        <p:nvSpPr>
          <p:cNvPr id="5" name="Slide Number Placeholder 4">
            <a:extLst>
              <a:ext uri="{FF2B5EF4-FFF2-40B4-BE49-F238E27FC236}">
                <a16:creationId xmlns:a16="http://schemas.microsoft.com/office/drawing/2014/main" id="{CC87AAD2-6896-40A1-B4FC-82DD89EE8260}"/>
              </a:ext>
            </a:extLst>
          </p:cNvPr>
          <p:cNvSpPr>
            <a:spLocks noGrp="1"/>
          </p:cNvSpPr>
          <p:nvPr>
            <p:ph type="sldNum" sz="quarter" idx="12"/>
          </p:nvPr>
        </p:nvSpPr>
        <p:spPr/>
        <p:txBody>
          <a:bodyPr/>
          <a:lstStyle/>
          <a:p>
            <a:r>
              <a:rPr lang="en-US" sz="3200" dirty="0" smtClean="0"/>
              <a:t>22</a:t>
            </a:r>
            <a:endParaRPr lang="en-US" sz="3200" dirty="0"/>
          </a:p>
        </p:txBody>
      </p:sp>
      <p:pic>
        <p:nvPicPr>
          <p:cNvPr id="11" name="Image 10"/>
          <p:cNvPicPr/>
          <p:nvPr/>
        </p:nvPicPr>
        <p:blipFill>
          <a:blip r:embed="rId7"/>
          <a:stretch>
            <a:fillRect/>
          </a:stretch>
        </p:blipFill>
        <p:spPr>
          <a:xfrm>
            <a:off x="7086890" y="3952068"/>
            <a:ext cx="1158208" cy="1441341"/>
          </a:xfrm>
          <a:prstGeom prst="rect">
            <a:avLst/>
          </a:prstGeom>
        </p:spPr>
      </p:pic>
      <p:pic>
        <p:nvPicPr>
          <p:cNvPr id="12" name="Image 11"/>
          <p:cNvPicPr/>
          <p:nvPr/>
        </p:nvPicPr>
        <p:blipFill>
          <a:blip r:embed="rId8"/>
          <a:stretch>
            <a:fillRect/>
          </a:stretch>
        </p:blipFill>
        <p:spPr>
          <a:xfrm>
            <a:off x="4769018" y="3907490"/>
            <a:ext cx="1505573" cy="1384959"/>
          </a:xfrm>
          <a:prstGeom prst="rect">
            <a:avLst/>
          </a:prstGeom>
        </p:spPr>
      </p:pic>
      <p:pic>
        <p:nvPicPr>
          <p:cNvPr id="13" name="Image 12"/>
          <p:cNvPicPr/>
          <p:nvPr/>
        </p:nvPicPr>
        <p:blipFill>
          <a:blip r:embed="rId9"/>
          <a:stretch>
            <a:fillRect/>
          </a:stretch>
        </p:blipFill>
        <p:spPr>
          <a:xfrm>
            <a:off x="2890886" y="3907490"/>
            <a:ext cx="1393943" cy="1441341"/>
          </a:xfrm>
          <a:prstGeom prst="rect">
            <a:avLst/>
          </a:prstGeom>
        </p:spPr>
      </p:pic>
    </p:spTree>
    <p:extLst>
      <p:ext uri="{BB962C8B-B14F-4D97-AF65-F5344CB8AC3E}">
        <p14:creationId xmlns:p14="http://schemas.microsoft.com/office/powerpoint/2010/main" val="28228955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45740" y="112837"/>
            <a:ext cx="8603795" cy="646331"/>
          </a:xfrm>
          <a:prstGeom prst="rect">
            <a:avLst/>
          </a:prstGeom>
          <a:solidFill>
            <a:schemeClr val="accent1"/>
          </a:solidFill>
          <a:ln>
            <a:solidFill>
              <a:schemeClr val="accent1"/>
            </a:solidFill>
          </a:ln>
        </p:spPr>
        <p:txBody>
          <a:bodyPr wrap="square" rtlCol="0">
            <a:spAutoFit/>
          </a:bodyPr>
          <a:lstStyle/>
          <a:p>
            <a:pPr algn="ctr"/>
            <a:r>
              <a:rPr lang="fr-FR" sz="3600" b="1" dirty="0">
                <a:latin typeface="Times New Roman" panose="02020603050405020304" pitchFamily="18" charset="0"/>
                <a:cs typeface="Times New Roman" panose="02020603050405020304" pitchFamily="18" charset="0"/>
              </a:rPr>
              <a:t>RESULTATS ET COMMENTAIRES (1/4)</a:t>
            </a:r>
            <a:endParaRPr lang="en-US" sz="3600" b="1" dirty="0">
              <a:latin typeface="Times New Roman" panose="02020603050405020304" pitchFamily="18" charset="0"/>
              <a:cs typeface="Times New Roman" panose="02020603050405020304" pitchFamily="18" charset="0"/>
            </a:endParaRPr>
          </a:p>
        </p:txBody>
      </p:sp>
      <p:sp>
        <p:nvSpPr>
          <p:cNvPr id="4" name="ZoneTexte 1">
            <a:extLst>
              <a:ext uri="{FF2B5EF4-FFF2-40B4-BE49-F238E27FC236}">
                <a16:creationId xmlns:a16="http://schemas.microsoft.com/office/drawing/2014/main" id="{62A04C37-18D3-4DC8-80B1-6F176A5AD724}"/>
              </a:ext>
            </a:extLst>
          </p:cNvPr>
          <p:cNvSpPr txBox="1"/>
          <p:nvPr/>
        </p:nvSpPr>
        <p:spPr>
          <a:xfrm>
            <a:off x="852408" y="759168"/>
            <a:ext cx="7556956" cy="477054"/>
          </a:xfrm>
          <a:prstGeom prst="rect">
            <a:avLst/>
          </a:prstGeom>
          <a:noFill/>
        </p:spPr>
        <p:txBody>
          <a:bodyPr wrap="square" rtlCol="0">
            <a:spAutoFit/>
          </a:bodyPr>
          <a:lstStyle/>
          <a:p>
            <a:pPr marL="342891" indent="-342891" algn="ctr">
              <a:buFont typeface="Wingdings" panose="05000000000000000000" pitchFamily="2" charset="2"/>
              <a:buChar char="q"/>
            </a:pPr>
            <a:r>
              <a:rPr lang="fr-FR" sz="2500" b="1" dirty="0">
                <a:solidFill>
                  <a:schemeClr val="accent1"/>
                </a:solidFill>
                <a:latin typeface="Times New Roman" panose="02020603050405020304" pitchFamily="18" charset="0"/>
                <a:cs typeface="Times New Roman" panose="02020603050405020304" pitchFamily="18" charset="0"/>
              </a:rPr>
              <a:t>PRESENTATION DE L’APPLICATION</a:t>
            </a:r>
          </a:p>
        </p:txBody>
      </p:sp>
      <p:sp>
        <p:nvSpPr>
          <p:cNvPr id="7" name="Slide Number Placeholder 6">
            <a:extLst>
              <a:ext uri="{FF2B5EF4-FFF2-40B4-BE49-F238E27FC236}">
                <a16:creationId xmlns:a16="http://schemas.microsoft.com/office/drawing/2014/main" id="{3FD227B0-06A4-4A9D-99AB-ACA784C5E80D}"/>
              </a:ext>
            </a:extLst>
          </p:cNvPr>
          <p:cNvSpPr>
            <a:spLocks noGrp="1"/>
          </p:cNvSpPr>
          <p:nvPr>
            <p:ph type="sldNum" sz="quarter" idx="12"/>
          </p:nvPr>
        </p:nvSpPr>
        <p:spPr/>
        <p:txBody>
          <a:bodyPr/>
          <a:lstStyle/>
          <a:p>
            <a:r>
              <a:rPr lang="en-US" sz="3200" dirty="0" smtClean="0"/>
              <a:t>23</a:t>
            </a:r>
            <a:endParaRPr lang="en-US" sz="3200" dirty="0"/>
          </a:p>
        </p:txBody>
      </p:sp>
      <p:pic>
        <p:nvPicPr>
          <p:cNvPr id="5" name="bandicam 2018-12-21 23-05-12-46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46138"/>
            <a:ext cx="9144000" cy="5164137"/>
          </a:xfrm>
          <a:prstGeom prst="rect">
            <a:avLst/>
          </a:prstGeom>
        </p:spPr>
      </p:pic>
    </p:spTree>
    <p:extLst>
      <p:ext uri="{BB962C8B-B14F-4D97-AF65-F5344CB8AC3E}">
        <p14:creationId xmlns:p14="http://schemas.microsoft.com/office/powerpoint/2010/main" val="259540462"/>
      </p:ext>
    </p:extLst>
  </p:cSld>
  <p:clrMapOvr>
    <a:masterClrMapping/>
  </p:clrMapOvr>
  <p:transition spd="slow">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1">
            <a:extLst>
              <a:ext uri="{FF2B5EF4-FFF2-40B4-BE49-F238E27FC236}">
                <a16:creationId xmlns:a16="http://schemas.microsoft.com/office/drawing/2014/main" id="{62A04C37-18D3-4DC8-80B1-6F176A5AD724}"/>
              </a:ext>
            </a:extLst>
          </p:cNvPr>
          <p:cNvSpPr txBox="1"/>
          <p:nvPr/>
        </p:nvSpPr>
        <p:spPr>
          <a:xfrm>
            <a:off x="199241" y="882272"/>
            <a:ext cx="9144000" cy="477054"/>
          </a:xfrm>
          <a:prstGeom prst="rect">
            <a:avLst/>
          </a:prstGeom>
          <a:noFill/>
        </p:spPr>
        <p:txBody>
          <a:bodyPr wrap="square" rtlCol="0">
            <a:spAutoFit/>
          </a:bodyPr>
          <a:lstStyle/>
          <a:p>
            <a:pPr marL="342891" indent="-342891" algn="ctr">
              <a:buFont typeface="Wingdings" panose="05000000000000000000" pitchFamily="2" charset="2"/>
              <a:buChar char="q"/>
            </a:pPr>
            <a:r>
              <a:rPr lang="fr-FR" sz="2500" b="1" dirty="0">
                <a:solidFill>
                  <a:schemeClr val="accent1"/>
                </a:solidFill>
                <a:latin typeface="Times New Roman" panose="02020603050405020304" pitchFamily="18" charset="0"/>
                <a:cs typeface="Times New Roman" panose="02020603050405020304" pitchFamily="18" charset="0"/>
              </a:rPr>
              <a:t>INTERPRETATIONS</a:t>
            </a:r>
          </a:p>
        </p:txBody>
      </p:sp>
      <p:sp>
        <p:nvSpPr>
          <p:cNvPr id="7" name="Slide Number Placeholder 6">
            <a:extLst>
              <a:ext uri="{FF2B5EF4-FFF2-40B4-BE49-F238E27FC236}">
                <a16:creationId xmlns:a16="http://schemas.microsoft.com/office/drawing/2014/main" id="{3FD227B0-06A4-4A9D-99AB-ACA784C5E80D}"/>
              </a:ext>
            </a:extLst>
          </p:cNvPr>
          <p:cNvSpPr>
            <a:spLocks noGrp="1"/>
          </p:cNvSpPr>
          <p:nvPr>
            <p:ph type="sldNum" sz="quarter" idx="12"/>
          </p:nvPr>
        </p:nvSpPr>
        <p:spPr/>
        <p:txBody>
          <a:bodyPr/>
          <a:lstStyle/>
          <a:p>
            <a:r>
              <a:rPr lang="en-US" sz="3200" dirty="0" smtClean="0"/>
              <a:t>24</a:t>
            </a:r>
            <a:endParaRPr lang="en-US" sz="3200" dirty="0"/>
          </a:p>
        </p:txBody>
      </p:sp>
      <p:sp>
        <p:nvSpPr>
          <p:cNvPr id="6" name="Rectangle à coins arrondis 5"/>
          <p:cNvSpPr/>
          <p:nvPr/>
        </p:nvSpPr>
        <p:spPr>
          <a:xfrm>
            <a:off x="3639868" y="1420887"/>
            <a:ext cx="1255363" cy="65092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2800" dirty="0"/>
              <a:t>LTE-A</a:t>
            </a:r>
          </a:p>
        </p:txBody>
      </p:sp>
      <p:sp>
        <p:nvSpPr>
          <p:cNvPr id="9" name="ZoneTexte 8"/>
          <p:cNvSpPr txBox="1"/>
          <p:nvPr/>
        </p:nvSpPr>
        <p:spPr>
          <a:xfrm>
            <a:off x="245740" y="112837"/>
            <a:ext cx="8603795" cy="646331"/>
          </a:xfrm>
          <a:prstGeom prst="rect">
            <a:avLst/>
          </a:prstGeom>
          <a:solidFill>
            <a:schemeClr val="accent1"/>
          </a:solidFill>
          <a:ln>
            <a:solidFill>
              <a:schemeClr val="accent1"/>
            </a:solidFill>
          </a:ln>
        </p:spPr>
        <p:txBody>
          <a:bodyPr wrap="square" rtlCol="0">
            <a:spAutoFit/>
          </a:bodyPr>
          <a:lstStyle/>
          <a:p>
            <a:pPr algn="ctr"/>
            <a:r>
              <a:rPr lang="fr-FR" sz="3600" b="1" dirty="0">
                <a:latin typeface="Times New Roman" panose="02020603050405020304" pitchFamily="18" charset="0"/>
                <a:cs typeface="Times New Roman" panose="02020603050405020304" pitchFamily="18" charset="0"/>
              </a:rPr>
              <a:t>RESULTATS ET COMMENTAIRES (2/4)</a:t>
            </a:r>
            <a:endParaRPr lang="en-US" sz="3600" b="1" dirty="0">
              <a:latin typeface="Times New Roman" panose="02020603050405020304" pitchFamily="18" charset="0"/>
              <a:cs typeface="Times New Roman" panose="02020603050405020304" pitchFamily="18" charset="0"/>
            </a:endParaRPr>
          </a:p>
        </p:txBody>
      </p:sp>
      <p:sp>
        <p:nvSpPr>
          <p:cNvPr id="12" name="ZoneTexte 11"/>
          <p:cNvSpPr txBox="1"/>
          <p:nvPr/>
        </p:nvSpPr>
        <p:spPr>
          <a:xfrm>
            <a:off x="588935" y="2619214"/>
            <a:ext cx="8260596" cy="369332"/>
          </a:xfrm>
          <a:prstGeom prst="rect">
            <a:avLst/>
          </a:prstGeom>
          <a:noFill/>
        </p:spPr>
        <p:txBody>
          <a:bodyPr wrap="square" rtlCol="0">
            <a:spAutoFit/>
          </a:bodyPr>
          <a:lstStyle/>
          <a:p>
            <a:pPr marL="285744" indent="-285744">
              <a:buFont typeface="Wingdings" panose="05000000000000000000" pitchFamily="2" charset="2"/>
              <a:buChar char="q"/>
            </a:pPr>
            <a:r>
              <a:rPr lang="fr-FR" dirty="0"/>
              <a:t>Débit maximale du lien </a:t>
            </a:r>
            <a:r>
              <a:rPr lang="fr-FR" dirty="0" err="1"/>
              <a:t>Backhaul</a:t>
            </a:r>
            <a:r>
              <a:rPr lang="fr-FR" dirty="0"/>
              <a:t>: MIMO 2X2 et 2 sous porteuses 35,7472Mbps </a:t>
            </a:r>
          </a:p>
        </p:txBody>
      </p:sp>
      <p:sp>
        <p:nvSpPr>
          <p:cNvPr id="13" name="ZoneTexte 12"/>
          <p:cNvSpPr txBox="1"/>
          <p:nvPr/>
        </p:nvSpPr>
        <p:spPr>
          <a:xfrm>
            <a:off x="588935" y="3583118"/>
            <a:ext cx="8260596" cy="369332"/>
          </a:xfrm>
          <a:prstGeom prst="rect">
            <a:avLst/>
          </a:prstGeom>
          <a:noFill/>
        </p:spPr>
        <p:txBody>
          <a:bodyPr wrap="square" rtlCol="0">
            <a:spAutoFit/>
          </a:bodyPr>
          <a:lstStyle/>
          <a:p>
            <a:pPr marL="285744" indent="-285744">
              <a:buFont typeface="Wingdings" panose="05000000000000000000" pitchFamily="2" charset="2"/>
              <a:buChar char="q"/>
            </a:pPr>
            <a:r>
              <a:rPr lang="fr-FR" dirty="0"/>
              <a:t>Débit maximale du lien </a:t>
            </a:r>
            <a:r>
              <a:rPr lang="fr-FR" dirty="0" err="1"/>
              <a:t>Backhaul</a:t>
            </a:r>
            <a:r>
              <a:rPr lang="fr-FR" dirty="0"/>
              <a:t>: MIMO 8X8 et 5 sous porteuses 357,4272Mbps </a:t>
            </a:r>
          </a:p>
        </p:txBody>
      </p:sp>
      <p:sp>
        <p:nvSpPr>
          <p:cNvPr id="8" name="ZoneTexte 7"/>
          <p:cNvSpPr txBox="1"/>
          <p:nvPr/>
        </p:nvSpPr>
        <p:spPr>
          <a:xfrm>
            <a:off x="588935" y="5610391"/>
            <a:ext cx="8260596" cy="369332"/>
          </a:xfrm>
          <a:prstGeom prst="rect">
            <a:avLst/>
          </a:prstGeom>
          <a:noFill/>
        </p:spPr>
        <p:txBody>
          <a:bodyPr wrap="square" rtlCol="0">
            <a:spAutoFit/>
          </a:bodyPr>
          <a:lstStyle/>
          <a:p>
            <a:pPr marL="285744" indent="-285744">
              <a:buFont typeface="Wingdings" panose="05000000000000000000" pitchFamily="2" charset="2"/>
              <a:buChar char="q"/>
            </a:pPr>
            <a:r>
              <a:rPr lang="fr-FR" dirty="0" smtClean="0"/>
              <a:t>Modification des ressources de contrôle radio RRC</a:t>
            </a:r>
            <a:endParaRPr lang="fr-FR" dirty="0"/>
          </a:p>
        </p:txBody>
      </p:sp>
      <p:sp>
        <p:nvSpPr>
          <p:cNvPr id="10" name="ZoneTexte 9"/>
          <p:cNvSpPr txBox="1"/>
          <p:nvPr/>
        </p:nvSpPr>
        <p:spPr>
          <a:xfrm>
            <a:off x="588935" y="4646487"/>
            <a:ext cx="8260596" cy="369332"/>
          </a:xfrm>
          <a:prstGeom prst="rect">
            <a:avLst/>
          </a:prstGeom>
          <a:noFill/>
        </p:spPr>
        <p:txBody>
          <a:bodyPr wrap="square" rtlCol="0">
            <a:spAutoFit/>
          </a:bodyPr>
          <a:lstStyle/>
          <a:p>
            <a:pPr marL="285744" indent="-285744">
              <a:buFont typeface="Wingdings" panose="05000000000000000000" pitchFamily="2" charset="2"/>
              <a:buChar char="q"/>
            </a:pPr>
            <a:r>
              <a:rPr lang="fr-FR" dirty="0" smtClean="0"/>
              <a:t>Ce qui change dans ce réseau</a:t>
            </a:r>
            <a:endParaRPr lang="fr-FR" dirty="0"/>
          </a:p>
        </p:txBody>
      </p:sp>
    </p:spTree>
    <p:extLst>
      <p:ext uri="{BB962C8B-B14F-4D97-AF65-F5344CB8AC3E}">
        <p14:creationId xmlns:p14="http://schemas.microsoft.com/office/powerpoint/2010/main" val="5098634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1">
            <a:extLst>
              <a:ext uri="{FF2B5EF4-FFF2-40B4-BE49-F238E27FC236}">
                <a16:creationId xmlns:a16="http://schemas.microsoft.com/office/drawing/2014/main" id="{62A04C37-18D3-4DC8-80B1-6F176A5AD724}"/>
              </a:ext>
            </a:extLst>
          </p:cNvPr>
          <p:cNvSpPr txBox="1"/>
          <p:nvPr/>
        </p:nvSpPr>
        <p:spPr>
          <a:xfrm>
            <a:off x="199241" y="882272"/>
            <a:ext cx="9144000" cy="477054"/>
          </a:xfrm>
          <a:prstGeom prst="rect">
            <a:avLst/>
          </a:prstGeom>
          <a:noFill/>
        </p:spPr>
        <p:txBody>
          <a:bodyPr wrap="square" rtlCol="0">
            <a:spAutoFit/>
          </a:bodyPr>
          <a:lstStyle/>
          <a:p>
            <a:pPr marL="342891" indent="-342891" algn="ctr">
              <a:buFont typeface="Wingdings" panose="05000000000000000000" pitchFamily="2" charset="2"/>
              <a:buChar char="q"/>
            </a:pPr>
            <a:r>
              <a:rPr lang="fr-FR" sz="2500" b="1" dirty="0">
                <a:solidFill>
                  <a:schemeClr val="accent1"/>
                </a:solidFill>
                <a:latin typeface="Times New Roman" panose="02020603050405020304" pitchFamily="18" charset="0"/>
                <a:cs typeface="Times New Roman" panose="02020603050405020304" pitchFamily="18" charset="0"/>
              </a:rPr>
              <a:t>INTERPRETATIONS</a:t>
            </a:r>
          </a:p>
        </p:txBody>
      </p:sp>
      <p:sp>
        <p:nvSpPr>
          <p:cNvPr id="7" name="Slide Number Placeholder 6">
            <a:extLst>
              <a:ext uri="{FF2B5EF4-FFF2-40B4-BE49-F238E27FC236}">
                <a16:creationId xmlns:a16="http://schemas.microsoft.com/office/drawing/2014/main" id="{3FD227B0-06A4-4A9D-99AB-ACA784C5E80D}"/>
              </a:ext>
            </a:extLst>
          </p:cNvPr>
          <p:cNvSpPr>
            <a:spLocks noGrp="1"/>
          </p:cNvSpPr>
          <p:nvPr>
            <p:ph type="sldNum" sz="quarter" idx="12"/>
          </p:nvPr>
        </p:nvSpPr>
        <p:spPr/>
        <p:txBody>
          <a:bodyPr/>
          <a:lstStyle/>
          <a:p>
            <a:r>
              <a:rPr lang="en-US" sz="3200" dirty="0" smtClean="0"/>
              <a:t>25</a:t>
            </a:r>
            <a:endParaRPr lang="en-US" sz="3200" dirty="0"/>
          </a:p>
        </p:txBody>
      </p:sp>
      <p:sp>
        <p:nvSpPr>
          <p:cNvPr id="6" name="Rectangle à coins arrondis 5"/>
          <p:cNvSpPr/>
          <p:nvPr/>
        </p:nvSpPr>
        <p:spPr>
          <a:xfrm>
            <a:off x="3639868" y="1420887"/>
            <a:ext cx="1255363" cy="65092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2800" dirty="0"/>
              <a:t>C-RAN</a:t>
            </a:r>
          </a:p>
        </p:txBody>
      </p:sp>
      <p:sp>
        <p:nvSpPr>
          <p:cNvPr id="9" name="ZoneTexte 8"/>
          <p:cNvSpPr txBox="1"/>
          <p:nvPr/>
        </p:nvSpPr>
        <p:spPr>
          <a:xfrm>
            <a:off x="230243" y="112837"/>
            <a:ext cx="8603795" cy="646331"/>
          </a:xfrm>
          <a:prstGeom prst="rect">
            <a:avLst/>
          </a:prstGeom>
          <a:solidFill>
            <a:schemeClr val="accent1"/>
          </a:solidFill>
          <a:ln>
            <a:solidFill>
              <a:schemeClr val="accent1"/>
            </a:solidFill>
          </a:ln>
        </p:spPr>
        <p:txBody>
          <a:bodyPr wrap="square" rtlCol="0">
            <a:spAutoFit/>
          </a:bodyPr>
          <a:lstStyle/>
          <a:p>
            <a:pPr algn="ctr"/>
            <a:r>
              <a:rPr lang="fr-FR" sz="3600" b="1" dirty="0">
                <a:latin typeface="Times New Roman" panose="02020603050405020304" pitchFamily="18" charset="0"/>
                <a:cs typeface="Times New Roman" panose="02020603050405020304" pitchFamily="18" charset="0"/>
              </a:rPr>
              <a:t>RESULTATS ET COMMENTAIRES (3/4)</a:t>
            </a:r>
            <a:endParaRPr lang="en-US" sz="3600" b="1" dirty="0">
              <a:latin typeface="Times New Roman" panose="02020603050405020304" pitchFamily="18" charset="0"/>
              <a:cs typeface="Times New Roman" panose="02020603050405020304" pitchFamily="18" charset="0"/>
            </a:endParaRPr>
          </a:p>
        </p:txBody>
      </p:sp>
      <p:pic>
        <p:nvPicPr>
          <p:cNvPr id="10" name="Image 9"/>
          <p:cNvPicPr/>
          <p:nvPr/>
        </p:nvPicPr>
        <p:blipFill>
          <a:blip r:embed="rId3"/>
          <a:stretch>
            <a:fillRect/>
          </a:stretch>
        </p:blipFill>
        <p:spPr>
          <a:xfrm>
            <a:off x="356466" y="2133368"/>
            <a:ext cx="8787539" cy="1782363"/>
          </a:xfrm>
          <a:prstGeom prst="rect">
            <a:avLst/>
          </a:prstGeom>
        </p:spPr>
      </p:pic>
      <p:sp>
        <p:nvSpPr>
          <p:cNvPr id="2" name="Rectangle 1"/>
          <p:cNvSpPr/>
          <p:nvPr/>
        </p:nvSpPr>
        <p:spPr>
          <a:xfrm>
            <a:off x="356466" y="3977285"/>
            <a:ext cx="8586061" cy="369332"/>
          </a:xfrm>
          <a:prstGeom prst="rect">
            <a:avLst/>
          </a:prstGeom>
        </p:spPr>
        <p:txBody>
          <a:bodyPr wrap="square">
            <a:spAutoFit/>
          </a:bodyPr>
          <a:lstStyle/>
          <a:p>
            <a:r>
              <a:rPr lang="fr-FR" dirty="0">
                <a:solidFill>
                  <a:srgbClr val="000000"/>
                </a:solidFill>
                <a:latin typeface="Times New Roman" panose="02020603050405020304" pitchFamily="18" charset="0"/>
                <a:ea typeface="Calibri" panose="020F0502020204030204" pitchFamily="34" charset="0"/>
              </a:rPr>
              <a:t>Tableau </a:t>
            </a:r>
            <a:r>
              <a:rPr lang="fr-FR" dirty="0">
                <a:solidFill>
                  <a:srgbClr val="000000"/>
                </a:solidFill>
                <a:latin typeface="Times New Roman" panose="02020603050405020304" pitchFamily="18" charset="0"/>
                <a:ea typeface="Times New Roman" panose="02020603050405020304" pitchFamily="18" charset="0"/>
              </a:rPr>
              <a:t>: Capacité requis par un lien </a:t>
            </a:r>
            <a:r>
              <a:rPr lang="fr-FR" dirty="0" err="1">
                <a:solidFill>
                  <a:srgbClr val="000000"/>
                </a:solidFill>
                <a:latin typeface="Times New Roman" panose="02020603050405020304" pitchFamily="18" charset="0"/>
                <a:ea typeface="Times New Roman" panose="02020603050405020304" pitchFamily="18" charset="0"/>
              </a:rPr>
              <a:t>fronthaul</a:t>
            </a:r>
            <a:r>
              <a:rPr lang="fr-FR" dirty="0">
                <a:solidFill>
                  <a:srgbClr val="000000"/>
                </a:solidFill>
                <a:latin typeface="Times New Roman" panose="02020603050405020304" pitchFamily="18" charset="0"/>
                <a:ea typeface="Times New Roman" panose="02020603050405020304" pitchFamily="18" charset="0"/>
              </a:rPr>
              <a:t> pour une BS LTE MIMO 2x2 à 20MHz</a:t>
            </a:r>
            <a:endParaRPr lang="fr-FR" dirty="0"/>
          </a:p>
        </p:txBody>
      </p:sp>
      <p:sp>
        <p:nvSpPr>
          <p:cNvPr id="5" name="ZoneTexte 4"/>
          <p:cNvSpPr txBox="1"/>
          <p:nvPr/>
        </p:nvSpPr>
        <p:spPr>
          <a:xfrm>
            <a:off x="356462" y="4689768"/>
            <a:ext cx="3194080" cy="369332"/>
          </a:xfrm>
          <a:prstGeom prst="rect">
            <a:avLst/>
          </a:prstGeom>
          <a:noFill/>
        </p:spPr>
        <p:txBody>
          <a:bodyPr wrap="none" rtlCol="0">
            <a:spAutoFit/>
          </a:bodyPr>
          <a:lstStyle/>
          <a:p>
            <a:pPr marL="285744" indent="-285744">
              <a:buFont typeface="Wingdings" panose="05000000000000000000" pitchFamily="2" charset="2"/>
              <a:buChar char="q"/>
            </a:pPr>
            <a:r>
              <a:rPr lang="fr-FR" dirty="0"/>
              <a:t>Débit très élevé au </a:t>
            </a:r>
            <a:r>
              <a:rPr lang="fr-FR" dirty="0" err="1"/>
              <a:t>Fronthaul</a:t>
            </a:r>
            <a:endParaRPr lang="fr-FR" dirty="0"/>
          </a:p>
        </p:txBody>
      </p:sp>
      <p:sp>
        <p:nvSpPr>
          <p:cNvPr id="11" name="ZoneTexte 10"/>
          <p:cNvSpPr txBox="1"/>
          <p:nvPr/>
        </p:nvSpPr>
        <p:spPr>
          <a:xfrm>
            <a:off x="391292" y="5765369"/>
            <a:ext cx="7936788" cy="369332"/>
          </a:xfrm>
          <a:prstGeom prst="rect">
            <a:avLst/>
          </a:prstGeom>
          <a:noFill/>
        </p:spPr>
        <p:txBody>
          <a:bodyPr wrap="none" rtlCol="0">
            <a:spAutoFit/>
          </a:bodyPr>
          <a:lstStyle/>
          <a:p>
            <a:pPr marL="285744" indent="-285744">
              <a:buFont typeface="Wingdings" panose="05000000000000000000" pitchFamily="2" charset="2"/>
              <a:buChar char="q"/>
            </a:pPr>
            <a:r>
              <a:rPr lang="fr-FR" dirty="0"/>
              <a:t>Remplacement ATN910I et ATN950B au profit de la centralisation dans les pools</a:t>
            </a:r>
          </a:p>
        </p:txBody>
      </p:sp>
      <p:sp>
        <p:nvSpPr>
          <p:cNvPr id="12" name="ZoneTexte 11"/>
          <p:cNvSpPr txBox="1"/>
          <p:nvPr/>
        </p:nvSpPr>
        <p:spPr>
          <a:xfrm>
            <a:off x="391295" y="5191934"/>
            <a:ext cx="6040507" cy="369332"/>
          </a:xfrm>
          <a:prstGeom prst="rect">
            <a:avLst/>
          </a:prstGeom>
          <a:noFill/>
        </p:spPr>
        <p:txBody>
          <a:bodyPr wrap="square" rtlCol="0">
            <a:spAutoFit/>
          </a:bodyPr>
          <a:lstStyle/>
          <a:p>
            <a:pPr marL="285744" indent="-285744">
              <a:buFont typeface="Wingdings" panose="05000000000000000000" pitchFamily="2" charset="2"/>
              <a:buChar char="q"/>
            </a:pPr>
            <a:r>
              <a:rPr lang="fr-FR" dirty="0"/>
              <a:t>Remplacement des liens FE/GE </a:t>
            </a:r>
            <a:r>
              <a:rPr lang="fr-FR" dirty="0" err="1"/>
              <a:t>Fronthaul</a:t>
            </a:r>
            <a:r>
              <a:rPr lang="fr-FR" dirty="0"/>
              <a:t>  par la fibre à 10G </a:t>
            </a:r>
          </a:p>
        </p:txBody>
      </p:sp>
    </p:spTree>
    <p:extLst>
      <p:ext uri="{BB962C8B-B14F-4D97-AF65-F5344CB8AC3E}">
        <p14:creationId xmlns:p14="http://schemas.microsoft.com/office/powerpoint/2010/main" val="3728241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1EBCCC8B-BA52-43A0-BEC8-4D20EDF1CCC5}"/>
              </a:ext>
            </a:extLst>
          </p:cNvPr>
          <p:cNvSpPr>
            <a:spLocks noGrp="1"/>
          </p:cNvSpPr>
          <p:nvPr>
            <p:ph type="sldNum" sz="quarter" idx="12"/>
          </p:nvPr>
        </p:nvSpPr>
        <p:spPr/>
        <p:txBody>
          <a:bodyPr/>
          <a:lstStyle/>
          <a:p>
            <a:r>
              <a:rPr lang="en-US" sz="3200" dirty="0" smtClean="0"/>
              <a:t>26</a:t>
            </a:r>
            <a:endParaRPr lang="en-US" sz="3200" dirty="0"/>
          </a:p>
        </p:txBody>
      </p:sp>
      <p:pic>
        <p:nvPicPr>
          <p:cNvPr id="6" name="Image 5"/>
          <p:cNvPicPr/>
          <p:nvPr/>
        </p:nvPicPr>
        <p:blipFill>
          <a:blip r:embed="rId3"/>
          <a:stretch>
            <a:fillRect/>
          </a:stretch>
        </p:blipFill>
        <p:spPr>
          <a:xfrm>
            <a:off x="135928" y="960518"/>
            <a:ext cx="8787539" cy="4007883"/>
          </a:xfrm>
          <a:prstGeom prst="rect">
            <a:avLst/>
          </a:prstGeom>
        </p:spPr>
      </p:pic>
      <p:sp>
        <p:nvSpPr>
          <p:cNvPr id="7" name="Rectangle 6"/>
          <p:cNvSpPr/>
          <p:nvPr/>
        </p:nvSpPr>
        <p:spPr>
          <a:xfrm>
            <a:off x="822966" y="5390926"/>
            <a:ext cx="6891007" cy="369332"/>
          </a:xfrm>
          <a:prstGeom prst="rect">
            <a:avLst/>
          </a:prstGeom>
        </p:spPr>
        <p:txBody>
          <a:bodyPr wrap="square">
            <a:spAutoFit/>
          </a:bodyPr>
          <a:lstStyle/>
          <a:p>
            <a:r>
              <a:rPr lang="fr-FR" dirty="0">
                <a:solidFill>
                  <a:srgbClr val="000000"/>
                </a:solidFill>
                <a:latin typeface="Times New Roman" panose="02020603050405020304" pitchFamily="18" charset="0"/>
                <a:ea typeface="Calibri" panose="020F0502020204030204" pitchFamily="34" charset="0"/>
              </a:rPr>
              <a:t>Figure 54</a:t>
            </a:r>
            <a:r>
              <a:rPr lang="fr-FR" dirty="0">
                <a:solidFill>
                  <a:srgbClr val="000000"/>
                </a:solidFill>
                <a:latin typeface="Times New Roman" panose="02020603050405020304" pitchFamily="18" charset="0"/>
                <a:ea typeface="Times New Roman" panose="02020603050405020304" pitchFamily="18" charset="0"/>
              </a:rPr>
              <a:t>: Regroupement par pool/hôtel BBU pour la ville de Yaoundé</a:t>
            </a:r>
            <a:endParaRPr lang="fr-FR" dirty="0"/>
          </a:p>
        </p:txBody>
      </p:sp>
      <p:pic>
        <p:nvPicPr>
          <p:cNvPr id="8" name="Image 7"/>
          <p:cNvPicPr/>
          <p:nvPr/>
        </p:nvPicPr>
        <p:blipFill>
          <a:blip r:embed="rId4"/>
          <a:stretch>
            <a:fillRect/>
          </a:stretch>
        </p:blipFill>
        <p:spPr>
          <a:xfrm>
            <a:off x="153867" y="591183"/>
            <a:ext cx="8787539" cy="4799743"/>
          </a:xfrm>
          <a:prstGeom prst="rect">
            <a:avLst/>
          </a:prstGeom>
        </p:spPr>
      </p:pic>
      <p:sp>
        <p:nvSpPr>
          <p:cNvPr id="9" name="Rectangle 8"/>
          <p:cNvSpPr/>
          <p:nvPr/>
        </p:nvSpPr>
        <p:spPr>
          <a:xfrm>
            <a:off x="822966" y="5711944"/>
            <a:ext cx="6637933" cy="369332"/>
          </a:xfrm>
          <a:prstGeom prst="rect">
            <a:avLst/>
          </a:prstGeom>
        </p:spPr>
        <p:txBody>
          <a:bodyPr wrap="square">
            <a:spAutoFit/>
          </a:bodyPr>
          <a:lstStyle/>
          <a:p>
            <a:r>
              <a:rPr lang="fr-FR" dirty="0">
                <a:solidFill>
                  <a:srgbClr val="000000"/>
                </a:solidFill>
                <a:latin typeface="Times New Roman" panose="02020603050405020304" pitchFamily="18" charset="0"/>
                <a:ea typeface="Calibri" panose="020F0502020204030204" pitchFamily="34" charset="0"/>
              </a:rPr>
              <a:t>Figure 18</a:t>
            </a:r>
            <a:r>
              <a:rPr lang="fr-FR" dirty="0">
                <a:solidFill>
                  <a:srgbClr val="000000"/>
                </a:solidFill>
                <a:latin typeface="Times New Roman" panose="02020603050405020304" pitchFamily="18" charset="0"/>
                <a:ea typeface="Times New Roman" panose="02020603050405020304" pitchFamily="18" charset="0"/>
              </a:rPr>
              <a:t>: Solution de regroupement pour les sites éloignés du CO</a:t>
            </a:r>
            <a:endParaRPr lang="fr-FR" dirty="0"/>
          </a:p>
        </p:txBody>
      </p:sp>
      <p:sp>
        <p:nvSpPr>
          <p:cNvPr id="10" name="ZoneTexte 9"/>
          <p:cNvSpPr txBox="1"/>
          <p:nvPr/>
        </p:nvSpPr>
        <p:spPr>
          <a:xfrm>
            <a:off x="245740" y="112837"/>
            <a:ext cx="8603795" cy="646331"/>
          </a:xfrm>
          <a:prstGeom prst="rect">
            <a:avLst/>
          </a:prstGeom>
          <a:solidFill>
            <a:schemeClr val="accent1"/>
          </a:solidFill>
          <a:ln>
            <a:solidFill>
              <a:schemeClr val="accent1"/>
            </a:solidFill>
          </a:ln>
        </p:spPr>
        <p:txBody>
          <a:bodyPr wrap="square" rtlCol="0">
            <a:spAutoFit/>
          </a:bodyPr>
          <a:lstStyle/>
          <a:p>
            <a:pPr algn="ctr"/>
            <a:r>
              <a:rPr lang="fr-FR" sz="3600" b="1" dirty="0">
                <a:latin typeface="Times New Roman" panose="02020603050405020304" pitchFamily="18" charset="0"/>
                <a:cs typeface="Times New Roman" panose="02020603050405020304" pitchFamily="18" charset="0"/>
              </a:rPr>
              <a:t>RESULTATS ET COMMENTAIRES (4/4)</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805416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6"/>
                                        </p:tgtEl>
                                      </p:cBhvr>
                                    </p:animEffect>
                                    <p:anim calcmode="lin" valueType="num">
                                      <p:cBhvr>
                                        <p:cTn id="7" dur="1000"/>
                                        <p:tgtEl>
                                          <p:spTgt spid="6"/>
                                        </p:tgtEl>
                                        <p:attrNameLst>
                                          <p:attrName>ppt_x</p:attrName>
                                        </p:attrNameLst>
                                      </p:cBhvr>
                                      <p:tavLst>
                                        <p:tav tm="0">
                                          <p:val>
                                            <p:strVal val="ppt_x"/>
                                          </p:val>
                                        </p:tav>
                                        <p:tav tm="100000">
                                          <p:val>
                                            <p:strVal val="ppt_x"/>
                                          </p:val>
                                        </p:tav>
                                      </p:tavLst>
                                    </p:anim>
                                    <p:anim calcmode="lin" valueType="num">
                                      <p:cBhvr>
                                        <p:cTn id="8" dur="1000"/>
                                        <p:tgtEl>
                                          <p:spTgt spid="6"/>
                                        </p:tgtEl>
                                        <p:attrNameLst>
                                          <p:attrName>ppt_y</p:attrName>
                                        </p:attrNameLst>
                                      </p:cBhvr>
                                      <p:tavLst>
                                        <p:tav tm="0">
                                          <p:val>
                                            <p:strVal val="ppt_y"/>
                                          </p:val>
                                        </p:tav>
                                        <p:tav tm="100000">
                                          <p:val>
                                            <p:strVal val="ppt_y+.1"/>
                                          </p:val>
                                        </p:tav>
                                      </p:tavLst>
                                    </p:anim>
                                    <p:set>
                                      <p:cBhvr>
                                        <p:cTn id="9" dur="1" fill="hold">
                                          <p:stCondLst>
                                            <p:cond delay="999"/>
                                          </p:stCondLst>
                                        </p:cTn>
                                        <p:tgtEl>
                                          <p:spTgt spid="6"/>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7"/>
                                        </p:tgtEl>
                                      </p:cBhvr>
                                    </p:animEffect>
                                    <p:anim calcmode="lin" valueType="num">
                                      <p:cBhvr>
                                        <p:cTn id="12" dur="1000"/>
                                        <p:tgtEl>
                                          <p:spTgt spid="7"/>
                                        </p:tgtEl>
                                        <p:attrNameLst>
                                          <p:attrName>ppt_x</p:attrName>
                                        </p:attrNameLst>
                                      </p:cBhvr>
                                      <p:tavLst>
                                        <p:tav tm="0">
                                          <p:val>
                                            <p:strVal val="ppt_x"/>
                                          </p:val>
                                        </p:tav>
                                        <p:tav tm="100000">
                                          <p:val>
                                            <p:strVal val="ppt_x"/>
                                          </p:val>
                                        </p:tav>
                                      </p:tavLst>
                                    </p:anim>
                                    <p:anim calcmode="lin" valueType="num">
                                      <p:cBhvr>
                                        <p:cTn id="13" dur="1000"/>
                                        <p:tgtEl>
                                          <p:spTgt spid="7"/>
                                        </p:tgtEl>
                                        <p:attrNameLst>
                                          <p:attrName>ppt_y</p:attrName>
                                        </p:attrNameLst>
                                      </p:cBhvr>
                                      <p:tavLst>
                                        <p:tav tm="0">
                                          <p:val>
                                            <p:strVal val="ppt_y"/>
                                          </p:val>
                                        </p:tav>
                                        <p:tav tm="100000">
                                          <p:val>
                                            <p:strVal val="ppt_y+.1"/>
                                          </p:val>
                                        </p:tav>
                                      </p:tavLst>
                                    </p:anim>
                                    <p:set>
                                      <p:cBhvr>
                                        <p:cTn id="14" dur="1" fill="hold">
                                          <p:stCondLst>
                                            <p:cond delay="9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me 1"/>
          <p:cNvGraphicFramePr/>
          <p:nvPr>
            <p:extLst>
              <p:ext uri="{D42A27DB-BD31-4B8C-83A1-F6EECF244321}">
                <p14:modId xmlns:p14="http://schemas.microsoft.com/office/powerpoint/2010/main" val="3814273221"/>
              </p:ext>
            </p:extLst>
          </p:nvPr>
        </p:nvGraphicFramePr>
        <p:xfrm>
          <a:off x="488859" y="831724"/>
          <a:ext cx="7920507" cy="5340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AutoShape 4"/>
          <p:cNvSpPr>
            <a:spLocks noChangeArrowheads="1"/>
          </p:cNvSpPr>
          <p:nvPr/>
        </p:nvSpPr>
        <p:spPr bwMode="gray">
          <a:xfrm>
            <a:off x="2689880" y="4036603"/>
            <a:ext cx="6454123" cy="647700"/>
          </a:xfrm>
          <a:prstGeom prst="roundRect">
            <a:avLst>
              <a:gd name="adj" fmla="val 50000"/>
            </a:avLst>
          </a:prstGeom>
          <a:solidFill>
            <a:schemeClr val="bg1">
              <a:lumMod val="50000"/>
            </a:schemeClr>
          </a:solidFill>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spcBef>
                <a:spcPct val="20000"/>
              </a:spcBef>
              <a:buClr>
                <a:schemeClr val="hlink"/>
              </a:buClr>
              <a:buSzPct val="60000"/>
              <a:buFont typeface="Wingdings" pitchFamily="2" charset="2"/>
              <a:buNone/>
              <a:defRPr/>
            </a:pPr>
            <a:r>
              <a:rPr lang="en-US" altLang="zh-CN" sz="3000" b="1" dirty="0">
                <a:solidFill>
                  <a:schemeClr val="bg1"/>
                </a:solidFill>
              </a:rPr>
              <a:t>Evolution du RAN LTE et </a:t>
            </a:r>
            <a:r>
              <a:rPr lang="en-US" altLang="zh-CN" sz="3000" b="1" dirty="0" err="1">
                <a:solidFill>
                  <a:schemeClr val="bg1"/>
                </a:solidFill>
              </a:rPr>
              <a:t>Méthodologie</a:t>
            </a:r>
            <a:endParaRPr lang="zh-CN" altLang="en-US" sz="3000" b="1" dirty="0">
              <a:solidFill>
                <a:schemeClr val="bg1"/>
              </a:solidFill>
            </a:endParaRPr>
          </a:p>
        </p:txBody>
      </p:sp>
      <p:sp>
        <p:nvSpPr>
          <p:cNvPr id="21" name="AutoShape 5"/>
          <p:cNvSpPr>
            <a:spLocks noChangeArrowheads="1"/>
          </p:cNvSpPr>
          <p:nvPr/>
        </p:nvSpPr>
        <p:spPr bwMode="gray">
          <a:xfrm>
            <a:off x="2716594" y="3217783"/>
            <a:ext cx="6157252" cy="647700"/>
          </a:xfrm>
          <a:prstGeom prst="roundRect">
            <a:avLst>
              <a:gd name="adj" fmla="val 50000"/>
            </a:avLst>
          </a:prstGeom>
          <a:solidFill>
            <a:schemeClr val="bg1">
              <a:lumMod val="50000"/>
            </a:schemeClr>
          </a:solidFill>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spcBef>
                <a:spcPct val="20000"/>
              </a:spcBef>
              <a:buClr>
                <a:schemeClr val="hlink"/>
              </a:buClr>
              <a:buSzPct val="60000"/>
              <a:buFont typeface="Wingdings" pitchFamily="2" charset="2"/>
              <a:buNone/>
              <a:defRPr/>
            </a:pPr>
            <a:r>
              <a:rPr lang="en-US" altLang="zh-CN" sz="3000" b="1" dirty="0" smtClean="0">
                <a:solidFill>
                  <a:schemeClr val="bg1"/>
                </a:solidFill>
              </a:rPr>
              <a:t>Presentation du </a:t>
            </a:r>
            <a:r>
              <a:rPr lang="en-US" altLang="zh-CN" sz="3000" b="1" dirty="0" err="1">
                <a:solidFill>
                  <a:schemeClr val="bg1"/>
                </a:solidFill>
              </a:rPr>
              <a:t>réseau</a:t>
            </a:r>
            <a:r>
              <a:rPr lang="en-US" altLang="zh-CN" sz="3000" b="1" dirty="0">
                <a:solidFill>
                  <a:schemeClr val="bg1"/>
                </a:solidFill>
              </a:rPr>
              <a:t> </a:t>
            </a:r>
            <a:r>
              <a:rPr lang="en-US" altLang="zh-CN" sz="3000" b="1" dirty="0" err="1">
                <a:solidFill>
                  <a:schemeClr val="bg1"/>
                </a:solidFill>
              </a:rPr>
              <a:t>actuel</a:t>
            </a:r>
            <a:endParaRPr lang="zh-CN" altLang="en-US" sz="3000" b="1" dirty="0">
              <a:solidFill>
                <a:schemeClr val="bg1"/>
              </a:solidFill>
            </a:endParaRPr>
          </a:p>
        </p:txBody>
      </p:sp>
      <p:sp>
        <p:nvSpPr>
          <p:cNvPr id="24" name="AutoShape 7"/>
          <p:cNvSpPr>
            <a:spLocks noChangeArrowheads="1"/>
          </p:cNvSpPr>
          <p:nvPr/>
        </p:nvSpPr>
        <p:spPr bwMode="ltGray">
          <a:xfrm rot="5400000">
            <a:off x="-2450713" y="1511977"/>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defRPr/>
            </a:pPr>
            <a:endParaRPr lang="en-US">
              <a:effectLst>
                <a:outerShdw blurRad="38100" dist="38100" dir="2700000" algn="tl">
                  <a:srgbClr val="000000"/>
                </a:outerShdw>
              </a:effectLst>
            </a:endParaRPr>
          </a:p>
        </p:txBody>
      </p:sp>
      <p:sp>
        <p:nvSpPr>
          <p:cNvPr id="25" name="AutoShape 8"/>
          <p:cNvSpPr>
            <a:spLocks noChangeArrowheads="1"/>
          </p:cNvSpPr>
          <p:nvPr/>
        </p:nvSpPr>
        <p:spPr bwMode="ltGray">
          <a:xfrm rot="5400000" flipH="1">
            <a:off x="-1794062" y="1845512"/>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en-US">
              <a:effectLst>
                <a:outerShdw blurRad="38100" dist="38100" dir="2700000" algn="tl">
                  <a:srgbClr val="000000"/>
                </a:outerShdw>
              </a:effectLst>
            </a:endParaRPr>
          </a:p>
        </p:txBody>
      </p:sp>
      <p:sp>
        <p:nvSpPr>
          <p:cNvPr id="26" name="Rectangle 6"/>
          <p:cNvSpPr txBox="1">
            <a:spLocks noChangeArrowheads="1"/>
          </p:cNvSpPr>
          <p:nvPr/>
        </p:nvSpPr>
        <p:spPr>
          <a:xfrm>
            <a:off x="715269" y="1"/>
            <a:ext cx="8229600" cy="1000108"/>
          </a:xfrm>
          <a:prstGeom prst="rect">
            <a:avLst/>
          </a:prstGeom>
          <a:solidFill>
            <a:schemeClr val="tx2">
              <a:lumMod val="50000"/>
            </a:schemeClr>
          </a:solidFill>
        </p:spPr>
        <p:style>
          <a:lnRef idx="1">
            <a:schemeClr val="accent5"/>
          </a:lnRef>
          <a:fillRef idx="2">
            <a:schemeClr val="accent5"/>
          </a:fillRef>
          <a:effectRef idx="1">
            <a:schemeClr val="accent5"/>
          </a:effectRef>
          <a:fontRef idx="minor">
            <a:schemeClr val="dk1"/>
          </a:fontRef>
        </p:style>
        <p:txBody>
          <a:bodyP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lvl1pPr algn="l" defTabSz="914400" rtl="0" eaLnBrk="1" latinLnBrk="0" hangingPunct="1">
              <a:lnSpc>
                <a:spcPct val="85000"/>
              </a:lnSpc>
              <a:spcBef>
                <a:spcPct val="0"/>
              </a:spcBef>
              <a:buNone/>
              <a:defRPr sz="4800" kern="1200" spc="-5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defRPr/>
            </a:pPr>
            <a:r>
              <a:rPr lang="en-US" altLang="zh-CN" b="1" cap="a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rial" pitchFamily="34" charset="0"/>
                <a:cs typeface="Arial" pitchFamily="34" charset="0"/>
              </a:rPr>
              <a:t>PLAN DE L’EXPOSé</a:t>
            </a:r>
            <a:endParaRPr lang="en-US" altLang="zh-CN"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rial" pitchFamily="34" charset="0"/>
              <a:cs typeface="Arial" pitchFamily="34" charset="0"/>
            </a:endParaRPr>
          </a:p>
        </p:txBody>
      </p:sp>
      <p:sp>
        <p:nvSpPr>
          <p:cNvPr id="27" name="AutoShape 3"/>
          <p:cNvSpPr>
            <a:spLocks noChangeArrowheads="1"/>
          </p:cNvSpPr>
          <p:nvPr/>
        </p:nvSpPr>
        <p:spPr bwMode="gray">
          <a:xfrm>
            <a:off x="2384806" y="4891573"/>
            <a:ext cx="5795996" cy="563304"/>
          </a:xfrm>
          <a:prstGeom prst="roundRect">
            <a:avLst>
              <a:gd name="adj" fmla="val 50000"/>
            </a:avLst>
          </a:prstGeom>
          <a:solidFill>
            <a:schemeClr val="bg1">
              <a:lumMod val="50000"/>
            </a:schemeClr>
          </a:solidFill>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spcBef>
                <a:spcPct val="20000"/>
              </a:spcBef>
              <a:buClr>
                <a:schemeClr val="hlink"/>
              </a:buClr>
              <a:buSzPct val="60000"/>
              <a:buFont typeface="Wingdings" pitchFamily="2" charset="2"/>
              <a:buNone/>
              <a:defRPr/>
            </a:pPr>
            <a:r>
              <a:rPr lang="en-US" altLang="zh-CN" sz="3000" b="1" dirty="0" err="1">
                <a:solidFill>
                  <a:schemeClr val="bg1"/>
                </a:solidFill>
              </a:rPr>
              <a:t>Résultats</a:t>
            </a:r>
            <a:r>
              <a:rPr lang="en-US" altLang="zh-CN" sz="3000" b="1" dirty="0">
                <a:solidFill>
                  <a:schemeClr val="bg1"/>
                </a:solidFill>
              </a:rPr>
              <a:t> </a:t>
            </a:r>
            <a:r>
              <a:rPr lang="fr-FR" altLang="zh-CN" sz="3000" b="1" dirty="0">
                <a:solidFill>
                  <a:schemeClr val="bg1"/>
                </a:solidFill>
              </a:rPr>
              <a:t>et interprétations</a:t>
            </a:r>
          </a:p>
        </p:txBody>
      </p:sp>
      <p:grpSp>
        <p:nvGrpSpPr>
          <p:cNvPr id="28" name="Group 17"/>
          <p:cNvGrpSpPr>
            <a:grpSpLocks/>
          </p:cNvGrpSpPr>
          <p:nvPr/>
        </p:nvGrpSpPr>
        <p:grpSpPr bwMode="auto">
          <a:xfrm>
            <a:off x="2076157" y="2463695"/>
            <a:ext cx="380998" cy="519245"/>
            <a:chOff x="2078" y="1387"/>
            <a:chExt cx="1615" cy="2201"/>
          </a:xfrm>
        </p:grpSpPr>
        <p:sp>
          <p:nvSpPr>
            <p:cNvPr id="29" name="Oval 18"/>
            <p:cNvSpPr>
              <a:spLocks noChangeArrowheads="1"/>
            </p:cNvSpPr>
            <p:nvPr/>
          </p:nvSpPr>
          <p:spPr bwMode="gray">
            <a:xfrm>
              <a:off x="2078" y="1680"/>
              <a:ext cx="1615" cy="1615"/>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en-US">
                <a:effectLst>
                  <a:outerShdw blurRad="38100" dist="38100" dir="2700000" algn="tl">
                    <a:srgbClr val="000000"/>
                  </a:outerShdw>
                </a:effectLst>
              </a:endParaRPr>
            </a:p>
          </p:txBody>
        </p:sp>
        <p:sp>
          <p:nvSpPr>
            <p:cNvPr id="30" name="Oval 19"/>
            <p:cNvSpPr>
              <a:spLocks noChangeArrowheads="1"/>
            </p:cNvSpPr>
            <p:nvPr/>
          </p:nvSpPr>
          <p:spPr bwMode="gray">
            <a:xfrm>
              <a:off x="2172" y="1774"/>
              <a:ext cx="1427" cy="1427"/>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en-US">
                <a:effectLst>
                  <a:outerShdw blurRad="38100" dist="38100" dir="2700000" algn="tl">
                    <a:srgbClr val="000000"/>
                  </a:outerShdw>
                </a:effectLst>
              </a:endParaRPr>
            </a:p>
          </p:txBody>
        </p:sp>
        <p:sp>
          <p:nvSpPr>
            <p:cNvPr id="31" name="Oval 20"/>
            <p:cNvSpPr>
              <a:spLocks noChangeArrowheads="1"/>
            </p:cNvSpPr>
            <p:nvPr/>
          </p:nvSpPr>
          <p:spPr bwMode="gray">
            <a:xfrm>
              <a:off x="2253" y="1387"/>
              <a:ext cx="1101"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spAutoFit/>
            </a:bodyPr>
            <a:lstStyle/>
            <a:p>
              <a:pPr>
                <a:defRPr/>
              </a:pPr>
              <a:endParaRPr lang="en-US">
                <a:effectLst>
                  <a:outerShdw blurRad="38100" dist="38100" dir="2700000" algn="tl">
                    <a:srgbClr val="C0C0C0"/>
                  </a:outerShdw>
                </a:effectLst>
              </a:endParaRPr>
            </a:p>
          </p:txBody>
        </p:sp>
        <p:sp>
          <p:nvSpPr>
            <p:cNvPr id="32" name="Oval 21"/>
            <p:cNvSpPr>
              <a:spLocks noChangeArrowheads="1"/>
            </p:cNvSpPr>
            <p:nvPr/>
          </p:nvSpPr>
          <p:spPr bwMode="gray">
            <a:xfrm>
              <a:off x="2253" y="1387"/>
              <a:ext cx="1101"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spAutoFit/>
            </a:bodyPr>
            <a:lstStyle/>
            <a:p>
              <a:pPr>
                <a:defRPr/>
              </a:pPr>
              <a:endParaRPr lang="en-US">
                <a:effectLst>
                  <a:outerShdw blurRad="38100" dist="38100" dir="2700000" algn="tl">
                    <a:srgbClr val="FFFFFF"/>
                  </a:outerShdw>
                </a:effectLst>
              </a:endParaRPr>
            </a:p>
          </p:txBody>
        </p:sp>
        <p:sp>
          <p:nvSpPr>
            <p:cNvPr id="33" name="Oval 22"/>
            <p:cNvSpPr>
              <a:spLocks noChangeArrowheads="1"/>
            </p:cNvSpPr>
            <p:nvPr/>
          </p:nvSpPr>
          <p:spPr bwMode="gray">
            <a:xfrm>
              <a:off x="2334" y="1387"/>
              <a:ext cx="1097"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anchor="ctr">
              <a:spAutoFit/>
            </a:bodyPr>
            <a:lstStyle/>
            <a:p>
              <a:pPr>
                <a:defRPr/>
              </a:pPr>
              <a:endParaRPr lang="en-US">
                <a:effectLst>
                  <a:outerShdw blurRad="38100" dist="38100" dir="2700000" algn="tl">
                    <a:srgbClr val="000000"/>
                  </a:outerShdw>
                </a:effectLst>
              </a:endParaRPr>
            </a:p>
          </p:txBody>
        </p:sp>
        <p:sp>
          <p:nvSpPr>
            <p:cNvPr id="34" name="Oval 23"/>
            <p:cNvSpPr>
              <a:spLocks noChangeArrowheads="1"/>
            </p:cNvSpPr>
            <p:nvPr/>
          </p:nvSpPr>
          <p:spPr bwMode="gray">
            <a:xfrm>
              <a:off x="2334" y="1387"/>
              <a:ext cx="1097"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anchor="ctr">
              <a:spAutoFit/>
            </a:bodyPr>
            <a:lstStyle/>
            <a:p>
              <a:pPr>
                <a:defRPr/>
              </a:pPr>
              <a:endParaRPr lang="en-US">
                <a:effectLst>
                  <a:outerShdw blurRad="38100" dist="38100" dir="2700000" algn="tl">
                    <a:srgbClr val="000000"/>
                  </a:outerShdw>
                </a:effectLst>
              </a:endParaRPr>
            </a:p>
          </p:txBody>
        </p:sp>
      </p:grpSp>
      <p:sp>
        <p:nvSpPr>
          <p:cNvPr id="35" name="AutoShape 5"/>
          <p:cNvSpPr>
            <a:spLocks noChangeArrowheads="1"/>
          </p:cNvSpPr>
          <p:nvPr/>
        </p:nvSpPr>
        <p:spPr bwMode="gray">
          <a:xfrm>
            <a:off x="2465906" y="2374398"/>
            <a:ext cx="5448844" cy="636119"/>
          </a:xfrm>
          <a:prstGeom prst="roundRect">
            <a:avLst>
              <a:gd name="adj" fmla="val 50000"/>
            </a:avLst>
          </a:prstGeom>
          <a:solidFill>
            <a:schemeClr val="bg1">
              <a:lumMod val="50000"/>
            </a:schemeClr>
          </a:solidFill>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spcBef>
                <a:spcPct val="20000"/>
              </a:spcBef>
              <a:buClr>
                <a:schemeClr val="hlink"/>
              </a:buClr>
              <a:buSzPct val="60000"/>
              <a:defRPr/>
            </a:pPr>
            <a:endParaRPr lang="en-US" altLang="zh-CN" sz="3000" b="1" dirty="0">
              <a:solidFill>
                <a:schemeClr val="bg1"/>
              </a:solidFill>
            </a:endParaRPr>
          </a:p>
          <a:p>
            <a:pPr>
              <a:spcBef>
                <a:spcPct val="20000"/>
              </a:spcBef>
              <a:buClr>
                <a:schemeClr val="hlink"/>
              </a:buClr>
              <a:buSzPct val="60000"/>
              <a:defRPr/>
            </a:pPr>
            <a:r>
              <a:rPr lang="en-US" altLang="zh-CN" sz="3000" b="1" dirty="0" err="1">
                <a:solidFill>
                  <a:schemeClr val="bg1"/>
                </a:solidFill>
              </a:rPr>
              <a:t>Contexte</a:t>
            </a:r>
            <a:r>
              <a:rPr lang="en-US" altLang="zh-CN" sz="3000" b="1" dirty="0">
                <a:solidFill>
                  <a:schemeClr val="bg1"/>
                </a:solidFill>
              </a:rPr>
              <a:t> et </a:t>
            </a:r>
            <a:r>
              <a:rPr lang="en-US" altLang="zh-CN" sz="3000" b="1" dirty="0" err="1">
                <a:solidFill>
                  <a:schemeClr val="bg1"/>
                </a:solidFill>
              </a:rPr>
              <a:t>Problématique</a:t>
            </a:r>
            <a:endParaRPr lang="zh-CN" altLang="en-US" sz="3000" b="1" dirty="0">
              <a:solidFill>
                <a:schemeClr val="bg1"/>
              </a:solidFill>
            </a:endParaRPr>
          </a:p>
          <a:p>
            <a:pPr>
              <a:spcBef>
                <a:spcPct val="20000"/>
              </a:spcBef>
              <a:buClr>
                <a:schemeClr val="hlink"/>
              </a:buClr>
              <a:buSzPct val="60000"/>
              <a:buFont typeface="Wingdings" pitchFamily="2" charset="2"/>
              <a:buNone/>
              <a:defRPr/>
            </a:pPr>
            <a:r>
              <a:rPr lang="en-US" altLang="zh-CN" sz="3000" b="1" dirty="0">
                <a:solidFill>
                  <a:schemeClr val="bg1"/>
                </a:solidFill>
              </a:rPr>
              <a:t> </a:t>
            </a:r>
            <a:endParaRPr lang="zh-CN" altLang="en-US" sz="3000" b="1" dirty="0">
              <a:solidFill>
                <a:schemeClr val="bg1"/>
              </a:solidFill>
            </a:endParaRPr>
          </a:p>
        </p:txBody>
      </p:sp>
      <p:sp>
        <p:nvSpPr>
          <p:cNvPr id="36" name="AutoShape 9"/>
          <p:cNvSpPr>
            <a:spLocks noChangeArrowheads="1"/>
          </p:cNvSpPr>
          <p:nvPr/>
        </p:nvSpPr>
        <p:spPr bwMode="gray">
          <a:xfrm>
            <a:off x="1857157" y="1470086"/>
            <a:ext cx="2660679" cy="647700"/>
          </a:xfrm>
          <a:prstGeom prst="roundRect">
            <a:avLst>
              <a:gd name="adj" fmla="val 50000"/>
            </a:avLst>
          </a:prstGeom>
          <a:solidFill>
            <a:schemeClr val="tx1">
              <a:lumMod val="50000"/>
              <a:lumOff val="50000"/>
            </a:schemeClr>
          </a:solidFill>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spcBef>
                <a:spcPct val="20000"/>
              </a:spcBef>
              <a:buClr>
                <a:schemeClr val="hlink"/>
              </a:buClr>
              <a:buSzPct val="60000"/>
              <a:buFont typeface="Wingdings" pitchFamily="2" charset="2"/>
              <a:buNone/>
              <a:defRPr/>
            </a:pPr>
            <a:r>
              <a:rPr lang="en-US" altLang="zh-CN" sz="3200" b="1" dirty="0">
                <a:solidFill>
                  <a:schemeClr val="bg1"/>
                </a:solidFill>
                <a:latin typeface="Arial" pitchFamily="34" charset="0"/>
                <a:cs typeface="Arial" pitchFamily="34" charset="0"/>
              </a:rPr>
              <a:t>Introduction</a:t>
            </a:r>
          </a:p>
        </p:txBody>
      </p:sp>
      <p:grpSp>
        <p:nvGrpSpPr>
          <p:cNvPr id="37" name="Group 10"/>
          <p:cNvGrpSpPr>
            <a:grpSpLocks/>
          </p:cNvGrpSpPr>
          <p:nvPr/>
        </p:nvGrpSpPr>
        <p:grpSpPr bwMode="auto">
          <a:xfrm>
            <a:off x="1476238" y="1572209"/>
            <a:ext cx="380998" cy="519245"/>
            <a:chOff x="2078" y="1387"/>
            <a:chExt cx="1615" cy="2201"/>
          </a:xfrm>
        </p:grpSpPr>
        <p:sp>
          <p:nvSpPr>
            <p:cNvPr id="38" name="Oval 11"/>
            <p:cNvSpPr>
              <a:spLocks noChangeArrowheads="1"/>
            </p:cNvSpPr>
            <p:nvPr/>
          </p:nvSpPr>
          <p:spPr bwMode="gray">
            <a:xfrm>
              <a:off x="2078" y="1680"/>
              <a:ext cx="1615" cy="1615"/>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en-US">
                <a:effectLst>
                  <a:outerShdw blurRad="38100" dist="38100" dir="2700000" algn="tl">
                    <a:srgbClr val="000000"/>
                  </a:outerShdw>
                </a:effectLst>
              </a:endParaRPr>
            </a:p>
          </p:txBody>
        </p:sp>
        <p:sp>
          <p:nvSpPr>
            <p:cNvPr id="39" name="Oval 12"/>
            <p:cNvSpPr>
              <a:spLocks noChangeArrowheads="1"/>
            </p:cNvSpPr>
            <p:nvPr/>
          </p:nvSpPr>
          <p:spPr bwMode="gray">
            <a:xfrm>
              <a:off x="2172" y="1774"/>
              <a:ext cx="1427" cy="1427"/>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en-US">
                <a:effectLst>
                  <a:outerShdw blurRad="38100" dist="38100" dir="2700000" algn="tl">
                    <a:srgbClr val="000000"/>
                  </a:outerShdw>
                </a:effectLst>
              </a:endParaRPr>
            </a:p>
          </p:txBody>
        </p:sp>
        <p:sp>
          <p:nvSpPr>
            <p:cNvPr id="40" name="Oval 13"/>
            <p:cNvSpPr>
              <a:spLocks noChangeArrowheads="1"/>
            </p:cNvSpPr>
            <p:nvPr/>
          </p:nvSpPr>
          <p:spPr bwMode="gray">
            <a:xfrm>
              <a:off x="2253" y="1387"/>
              <a:ext cx="1101"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spAutoFit/>
            </a:bodyPr>
            <a:lstStyle/>
            <a:p>
              <a:pPr>
                <a:defRPr/>
              </a:pPr>
              <a:endParaRPr lang="en-US">
                <a:effectLst>
                  <a:outerShdw blurRad="38100" dist="38100" dir="2700000" algn="tl">
                    <a:srgbClr val="C0C0C0"/>
                  </a:outerShdw>
                </a:effectLst>
              </a:endParaRPr>
            </a:p>
          </p:txBody>
        </p:sp>
        <p:sp>
          <p:nvSpPr>
            <p:cNvPr id="41" name="Oval 14"/>
            <p:cNvSpPr>
              <a:spLocks noChangeArrowheads="1"/>
            </p:cNvSpPr>
            <p:nvPr/>
          </p:nvSpPr>
          <p:spPr bwMode="gray">
            <a:xfrm>
              <a:off x="2253" y="1387"/>
              <a:ext cx="1101"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spAutoFit/>
            </a:bodyPr>
            <a:lstStyle/>
            <a:p>
              <a:pPr>
                <a:defRPr/>
              </a:pPr>
              <a:endParaRPr lang="en-US">
                <a:effectLst>
                  <a:outerShdw blurRad="38100" dist="38100" dir="2700000" algn="tl">
                    <a:srgbClr val="FFFFFF"/>
                  </a:outerShdw>
                </a:effectLst>
              </a:endParaRPr>
            </a:p>
          </p:txBody>
        </p:sp>
        <p:sp>
          <p:nvSpPr>
            <p:cNvPr id="42" name="Oval 15"/>
            <p:cNvSpPr>
              <a:spLocks noChangeArrowheads="1"/>
            </p:cNvSpPr>
            <p:nvPr/>
          </p:nvSpPr>
          <p:spPr bwMode="gray">
            <a:xfrm>
              <a:off x="2334" y="1387"/>
              <a:ext cx="1097"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anchor="ctr">
              <a:spAutoFit/>
            </a:bodyPr>
            <a:lstStyle/>
            <a:p>
              <a:pPr>
                <a:defRPr/>
              </a:pPr>
              <a:endParaRPr lang="en-US">
                <a:effectLst>
                  <a:outerShdw blurRad="38100" dist="38100" dir="2700000" algn="tl">
                    <a:srgbClr val="000000"/>
                  </a:outerShdw>
                </a:effectLst>
              </a:endParaRPr>
            </a:p>
          </p:txBody>
        </p:sp>
        <p:sp>
          <p:nvSpPr>
            <p:cNvPr id="43" name="Oval 16"/>
            <p:cNvSpPr>
              <a:spLocks noChangeArrowheads="1"/>
            </p:cNvSpPr>
            <p:nvPr/>
          </p:nvSpPr>
          <p:spPr bwMode="gray">
            <a:xfrm>
              <a:off x="2334" y="1387"/>
              <a:ext cx="1097"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anchor="ctr">
              <a:spAutoFit/>
            </a:bodyPr>
            <a:lstStyle/>
            <a:p>
              <a:pPr>
                <a:defRPr/>
              </a:pPr>
              <a:endParaRPr lang="en-US">
                <a:effectLst>
                  <a:outerShdw blurRad="38100" dist="38100" dir="2700000" algn="tl">
                    <a:srgbClr val="000000"/>
                  </a:outerShdw>
                </a:effectLst>
              </a:endParaRPr>
            </a:p>
          </p:txBody>
        </p:sp>
      </p:grpSp>
      <p:sp>
        <p:nvSpPr>
          <p:cNvPr id="44" name="AutoShape 3"/>
          <p:cNvSpPr>
            <a:spLocks noChangeArrowheads="1"/>
          </p:cNvSpPr>
          <p:nvPr/>
        </p:nvSpPr>
        <p:spPr bwMode="gray">
          <a:xfrm>
            <a:off x="1777263" y="5582545"/>
            <a:ext cx="5647972" cy="647700"/>
          </a:xfrm>
          <a:prstGeom prst="roundRect">
            <a:avLst>
              <a:gd name="adj" fmla="val 50000"/>
            </a:avLst>
          </a:prstGeom>
          <a:solidFill>
            <a:schemeClr val="bg1">
              <a:lumMod val="50000"/>
            </a:schemeClr>
          </a:solidFill>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spcBef>
                <a:spcPct val="20000"/>
              </a:spcBef>
              <a:buClr>
                <a:schemeClr val="hlink"/>
              </a:buClr>
              <a:buSzPct val="60000"/>
              <a:buFont typeface="Wingdings" pitchFamily="2" charset="2"/>
              <a:buNone/>
              <a:defRPr/>
            </a:pPr>
            <a:r>
              <a:rPr lang="fr-FR" altLang="zh-CN" sz="3200" b="1" dirty="0">
                <a:latin typeface="Arial" pitchFamily="34" charset="0"/>
                <a:cs typeface="Arial" pitchFamily="34" charset="0"/>
              </a:rPr>
              <a:t>Conclusion et Perspectives</a:t>
            </a:r>
            <a:endParaRPr lang="en-US" altLang="zh-CN" sz="3200" b="1" dirty="0">
              <a:latin typeface="Arial" pitchFamily="34" charset="0"/>
              <a:cs typeface="Arial" pitchFamily="34" charset="0"/>
            </a:endParaRPr>
          </a:p>
        </p:txBody>
      </p:sp>
      <p:grpSp>
        <p:nvGrpSpPr>
          <p:cNvPr id="45" name="Group 17"/>
          <p:cNvGrpSpPr>
            <a:grpSpLocks/>
          </p:cNvGrpSpPr>
          <p:nvPr/>
        </p:nvGrpSpPr>
        <p:grpSpPr bwMode="auto">
          <a:xfrm>
            <a:off x="2316486" y="3267125"/>
            <a:ext cx="380998" cy="519245"/>
            <a:chOff x="2078" y="1387"/>
            <a:chExt cx="1615" cy="2201"/>
          </a:xfrm>
        </p:grpSpPr>
        <p:sp>
          <p:nvSpPr>
            <p:cNvPr id="46" name="Oval 18"/>
            <p:cNvSpPr>
              <a:spLocks noChangeArrowheads="1"/>
            </p:cNvSpPr>
            <p:nvPr/>
          </p:nvSpPr>
          <p:spPr bwMode="gray">
            <a:xfrm>
              <a:off x="2078" y="1680"/>
              <a:ext cx="1615" cy="1615"/>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en-US">
                <a:effectLst>
                  <a:outerShdw blurRad="38100" dist="38100" dir="2700000" algn="tl">
                    <a:srgbClr val="000000"/>
                  </a:outerShdw>
                </a:effectLst>
              </a:endParaRPr>
            </a:p>
          </p:txBody>
        </p:sp>
        <p:sp>
          <p:nvSpPr>
            <p:cNvPr id="47" name="Oval 19"/>
            <p:cNvSpPr>
              <a:spLocks noChangeArrowheads="1"/>
            </p:cNvSpPr>
            <p:nvPr/>
          </p:nvSpPr>
          <p:spPr bwMode="gray">
            <a:xfrm>
              <a:off x="2172" y="1774"/>
              <a:ext cx="1427" cy="1427"/>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en-US">
                <a:effectLst>
                  <a:outerShdw blurRad="38100" dist="38100" dir="2700000" algn="tl">
                    <a:srgbClr val="000000"/>
                  </a:outerShdw>
                </a:effectLst>
              </a:endParaRPr>
            </a:p>
          </p:txBody>
        </p:sp>
        <p:sp>
          <p:nvSpPr>
            <p:cNvPr id="48" name="Oval 20"/>
            <p:cNvSpPr>
              <a:spLocks noChangeArrowheads="1"/>
            </p:cNvSpPr>
            <p:nvPr/>
          </p:nvSpPr>
          <p:spPr bwMode="gray">
            <a:xfrm>
              <a:off x="2253" y="1387"/>
              <a:ext cx="1101"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spAutoFit/>
            </a:bodyPr>
            <a:lstStyle/>
            <a:p>
              <a:pPr>
                <a:defRPr/>
              </a:pPr>
              <a:endParaRPr lang="en-US">
                <a:effectLst>
                  <a:outerShdw blurRad="38100" dist="38100" dir="2700000" algn="tl">
                    <a:srgbClr val="C0C0C0"/>
                  </a:outerShdw>
                </a:effectLst>
              </a:endParaRPr>
            </a:p>
          </p:txBody>
        </p:sp>
        <p:sp>
          <p:nvSpPr>
            <p:cNvPr id="49" name="Oval 21"/>
            <p:cNvSpPr>
              <a:spLocks noChangeArrowheads="1"/>
            </p:cNvSpPr>
            <p:nvPr/>
          </p:nvSpPr>
          <p:spPr bwMode="gray">
            <a:xfrm>
              <a:off x="2253" y="1387"/>
              <a:ext cx="1101"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spAutoFit/>
            </a:bodyPr>
            <a:lstStyle/>
            <a:p>
              <a:pPr>
                <a:defRPr/>
              </a:pPr>
              <a:endParaRPr lang="en-US">
                <a:effectLst>
                  <a:outerShdw blurRad="38100" dist="38100" dir="2700000" algn="tl">
                    <a:srgbClr val="FFFFFF"/>
                  </a:outerShdw>
                </a:effectLst>
              </a:endParaRPr>
            </a:p>
          </p:txBody>
        </p:sp>
        <p:sp>
          <p:nvSpPr>
            <p:cNvPr id="50" name="Oval 22"/>
            <p:cNvSpPr>
              <a:spLocks noChangeArrowheads="1"/>
            </p:cNvSpPr>
            <p:nvPr/>
          </p:nvSpPr>
          <p:spPr bwMode="gray">
            <a:xfrm>
              <a:off x="2334" y="1387"/>
              <a:ext cx="1097"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anchor="ctr">
              <a:spAutoFit/>
            </a:bodyPr>
            <a:lstStyle/>
            <a:p>
              <a:pPr>
                <a:defRPr/>
              </a:pPr>
              <a:endParaRPr lang="en-US">
                <a:effectLst>
                  <a:outerShdw blurRad="38100" dist="38100" dir="2700000" algn="tl">
                    <a:srgbClr val="000000"/>
                  </a:outerShdw>
                </a:effectLst>
              </a:endParaRPr>
            </a:p>
          </p:txBody>
        </p:sp>
        <p:sp>
          <p:nvSpPr>
            <p:cNvPr id="51" name="Oval 23"/>
            <p:cNvSpPr>
              <a:spLocks noChangeArrowheads="1"/>
            </p:cNvSpPr>
            <p:nvPr/>
          </p:nvSpPr>
          <p:spPr bwMode="gray">
            <a:xfrm>
              <a:off x="2334" y="1387"/>
              <a:ext cx="1097"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anchor="ctr">
              <a:spAutoFit/>
            </a:bodyPr>
            <a:lstStyle/>
            <a:p>
              <a:pPr>
                <a:defRPr/>
              </a:pPr>
              <a:endParaRPr lang="en-US">
                <a:effectLst>
                  <a:outerShdw blurRad="38100" dist="38100" dir="2700000" algn="tl">
                    <a:srgbClr val="000000"/>
                  </a:outerShdw>
                </a:effectLst>
              </a:endParaRPr>
            </a:p>
          </p:txBody>
        </p:sp>
      </p:grpSp>
      <p:grpSp>
        <p:nvGrpSpPr>
          <p:cNvPr id="52" name="Group 24"/>
          <p:cNvGrpSpPr>
            <a:grpSpLocks/>
          </p:cNvGrpSpPr>
          <p:nvPr/>
        </p:nvGrpSpPr>
        <p:grpSpPr bwMode="auto">
          <a:xfrm>
            <a:off x="2315778" y="4078237"/>
            <a:ext cx="380998" cy="519245"/>
            <a:chOff x="2078" y="1387"/>
            <a:chExt cx="1615" cy="2201"/>
          </a:xfrm>
        </p:grpSpPr>
        <p:sp>
          <p:nvSpPr>
            <p:cNvPr id="53" name="Oval 25"/>
            <p:cNvSpPr>
              <a:spLocks noChangeArrowheads="1"/>
            </p:cNvSpPr>
            <p:nvPr/>
          </p:nvSpPr>
          <p:spPr bwMode="gray">
            <a:xfrm>
              <a:off x="2078" y="1680"/>
              <a:ext cx="1615" cy="1615"/>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en-US">
                <a:effectLst>
                  <a:outerShdw blurRad="38100" dist="38100" dir="2700000" algn="tl">
                    <a:srgbClr val="000000"/>
                  </a:outerShdw>
                </a:effectLst>
              </a:endParaRPr>
            </a:p>
          </p:txBody>
        </p:sp>
        <p:sp>
          <p:nvSpPr>
            <p:cNvPr id="54" name="Oval 26"/>
            <p:cNvSpPr>
              <a:spLocks noChangeArrowheads="1"/>
            </p:cNvSpPr>
            <p:nvPr/>
          </p:nvSpPr>
          <p:spPr bwMode="gray">
            <a:xfrm>
              <a:off x="2172" y="1774"/>
              <a:ext cx="1427" cy="1427"/>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en-US">
                <a:effectLst>
                  <a:outerShdw blurRad="38100" dist="38100" dir="2700000" algn="tl">
                    <a:srgbClr val="000000"/>
                  </a:outerShdw>
                </a:effectLst>
              </a:endParaRPr>
            </a:p>
          </p:txBody>
        </p:sp>
        <p:sp>
          <p:nvSpPr>
            <p:cNvPr id="55" name="Oval 27"/>
            <p:cNvSpPr>
              <a:spLocks noChangeArrowheads="1"/>
            </p:cNvSpPr>
            <p:nvPr/>
          </p:nvSpPr>
          <p:spPr bwMode="gray">
            <a:xfrm>
              <a:off x="2253" y="1387"/>
              <a:ext cx="1101"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spAutoFit/>
            </a:bodyPr>
            <a:lstStyle/>
            <a:p>
              <a:pPr>
                <a:defRPr/>
              </a:pPr>
              <a:endParaRPr lang="en-US">
                <a:effectLst>
                  <a:outerShdw blurRad="38100" dist="38100" dir="2700000" algn="tl">
                    <a:srgbClr val="C0C0C0"/>
                  </a:outerShdw>
                </a:effectLst>
              </a:endParaRPr>
            </a:p>
          </p:txBody>
        </p:sp>
        <p:sp>
          <p:nvSpPr>
            <p:cNvPr id="56" name="Oval 28"/>
            <p:cNvSpPr>
              <a:spLocks noChangeArrowheads="1"/>
            </p:cNvSpPr>
            <p:nvPr/>
          </p:nvSpPr>
          <p:spPr bwMode="gray">
            <a:xfrm>
              <a:off x="2253" y="1387"/>
              <a:ext cx="1101"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spAutoFit/>
            </a:bodyPr>
            <a:lstStyle/>
            <a:p>
              <a:pPr>
                <a:defRPr/>
              </a:pPr>
              <a:endParaRPr lang="en-US">
                <a:effectLst>
                  <a:outerShdw blurRad="38100" dist="38100" dir="2700000" algn="tl">
                    <a:srgbClr val="000000"/>
                  </a:outerShdw>
                </a:effectLst>
              </a:endParaRPr>
            </a:p>
          </p:txBody>
        </p:sp>
        <p:sp>
          <p:nvSpPr>
            <p:cNvPr id="57" name="Oval 29"/>
            <p:cNvSpPr>
              <a:spLocks noChangeArrowheads="1"/>
            </p:cNvSpPr>
            <p:nvPr/>
          </p:nvSpPr>
          <p:spPr bwMode="gray">
            <a:xfrm>
              <a:off x="2334" y="1387"/>
              <a:ext cx="1097"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anchor="ctr">
              <a:spAutoFit/>
            </a:bodyPr>
            <a:lstStyle/>
            <a:p>
              <a:pPr>
                <a:defRPr/>
              </a:pPr>
              <a:endParaRPr lang="en-US">
                <a:effectLst>
                  <a:outerShdw blurRad="38100" dist="38100" dir="2700000" algn="tl">
                    <a:srgbClr val="000000"/>
                  </a:outerShdw>
                </a:effectLst>
              </a:endParaRPr>
            </a:p>
          </p:txBody>
        </p:sp>
        <p:sp>
          <p:nvSpPr>
            <p:cNvPr id="58" name="Oval 30"/>
            <p:cNvSpPr>
              <a:spLocks noChangeArrowheads="1"/>
            </p:cNvSpPr>
            <p:nvPr/>
          </p:nvSpPr>
          <p:spPr bwMode="gray">
            <a:xfrm>
              <a:off x="2334" y="1387"/>
              <a:ext cx="1097"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anchor="ctr">
              <a:spAutoFit/>
            </a:bodyPr>
            <a:lstStyle/>
            <a:p>
              <a:pPr>
                <a:defRPr/>
              </a:pPr>
              <a:endParaRPr lang="en-US">
                <a:effectLst>
                  <a:outerShdw blurRad="38100" dist="38100" dir="2700000" algn="tl">
                    <a:srgbClr val="000000"/>
                  </a:outerShdw>
                </a:effectLst>
              </a:endParaRPr>
            </a:p>
          </p:txBody>
        </p:sp>
      </p:grpSp>
      <p:grpSp>
        <p:nvGrpSpPr>
          <p:cNvPr id="59" name="Group 38"/>
          <p:cNvGrpSpPr>
            <a:grpSpLocks/>
          </p:cNvGrpSpPr>
          <p:nvPr/>
        </p:nvGrpSpPr>
        <p:grpSpPr bwMode="auto">
          <a:xfrm>
            <a:off x="2032551" y="4902273"/>
            <a:ext cx="355600" cy="519245"/>
            <a:chOff x="2078" y="1387"/>
            <a:chExt cx="1615" cy="2201"/>
          </a:xfrm>
        </p:grpSpPr>
        <p:sp>
          <p:nvSpPr>
            <p:cNvPr id="60" name="Oval 39"/>
            <p:cNvSpPr>
              <a:spLocks noChangeArrowheads="1"/>
            </p:cNvSpPr>
            <p:nvPr/>
          </p:nvSpPr>
          <p:spPr bwMode="gray">
            <a:xfrm>
              <a:off x="2078" y="1680"/>
              <a:ext cx="1615" cy="1615"/>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en-US">
                <a:effectLst>
                  <a:outerShdw blurRad="38100" dist="38100" dir="2700000" algn="tl">
                    <a:srgbClr val="000000"/>
                  </a:outerShdw>
                </a:effectLst>
              </a:endParaRPr>
            </a:p>
          </p:txBody>
        </p:sp>
        <p:sp>
          <p:nvSpPr>
            <p:cNvPr id="61" name="Oval 40"/>
            <p:cNvSpPr>
              <a:spLocks noChangeArrowheads="1"/>
            </p:cNvSpPr>
            <p:nvPr/>
          </p:nvSpPr>
          <p:spPr bwMode="gray">
            <a:xfrm>
              <a:off x="2172" y="1774"/>
              <a:ext cx="1428" cy="1427"/>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en-US">
                <a:effectLst>
                  <a:outerShdw blurRad="38100" dist="38100" dir="2700000" algn="tl">
                    <a:srgbClr val="000000"/>
                  </a:outerShdw>
                </a:effectLst>
              </a:endParaRPr>
            </a:p>
          </p:txBody>
        </p:sp>
        <p:sp>
          <p:nvSpPr>
            <p:cNvPr id="62" name="Oval 41"/>
            <p:cNvSpPr>
              <a:spLocks noChangeArrowheads="1"/>
            </p:cNvSpPr>
            <p:nvPr/>
          </p:nvSpPr>
          <p:spPr bwMode="gray">
            <a:xfrm>
              <a:off x="2251" y="1387"/>
              <a:ext cx="1180"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spAutoFit/>
            </a:bodyPr>
            <a:lstStyle/>
            <a:p>
              <a:pPr>
                <a:defRPr/>
              </a:pPr>
              <a:endParaRPr lang="en-US">
                <a:effectLst>
                  <a:outerShdw blurRad="38100" dist="38100" dir="2700000" algn="tl">
                    <a:srgbClr val="C0C0C0"/>
                  </a:outerShdw>
                </a:effectLst>
              </a:endParaRPr>
            </a:p>
          </p:txBody>
        </p:sp>
        <p:sp>
          <p:nvSpPr>
            <p:cNvPr id="63" name="Oval 42"/>
            <p:cNvSpPr>
              <a:spLocks noChangeArrowheads="1"/>
            </p:cNvSpPr>
            <p:nvPr/>
          </p:nvSpPr>
          <p:spPr bwMode="gray">
            <a:xfrm>
              <a:off x="2251" y="1387"/>
              <a:ext cx="1180"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spAutoFit/>
            </a:bodyPr>
            <a:lstStyle/>
            <a:p>
              <a:pPr>
                <a:defRPr/>
              </a:pPr>
              <a:endParaRPr lang="en-US">
                <a:effectLst>
                  <a:outerShdw blurRad="38100" dist="38100" dir="2700000" algn="tl">
                    <a:srgbClr val="FFFFFF"/>
                  </a:outerShdw>
                </a:effectLst>
              </a:endParaRPr>
            </a:p>
          </p:txBody>
        </p:sp>
        <p:sp>
          <p:nvSpPr>
            <p:cNvPr id="64" name="Oval 43"/>
            <p:cNvSpPr>
              <a:spLocks noChangeArrowheads="1"/>
            </p:cNvSpPr>
            <p:nvPr/>
          </p:nvSpPr>
          <p:spPr bwMode="gray">
            <a:xfrm>
              <a:off x="2338" y="1387"/>
              <a:ext cx="1096"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anchor="ctr">
              <a:spAutoFit/>
            </a:bodyPr>
            <a:lstStyle/>
            <a:p>
              <a:pPr>
                <a:defRPr/>
              </a:pPr>
              <a:endParaRPr lang="en-US">
                <a:effectLst>
                  <a:outerShdw blurRad="38100" dist="38100" dir="2700000" algn="tl">
                    <a:srgbClr val="000000"/>
                  </a:outerShdw>
                </a:effectLst>
              </a:endParaRPr>
            </a:p>
          </p:txBody>
        </p:sp>
        <p:sp>
          <p:nvSpPr>
            <p:cNvPr id="65" name="Oval 44"/>
            <p:cNvSpPr>
              <a:spLocks noChangeArrowheads="1"/>
            </p:cNvSpPr>
            <p:nvPr/>
          </p:nvSpPr>
          <p:spPr bwMode="gray">
            <a:xfrm>
              <a:off x="2338" y="1387"/>
              <a:ext cx="1096"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anchor="ctr">
              <a:spAutoFit/>
            </a:bodyPr>
            <a:lstStyle/>
            <a:p>
              <a:pPr>
                <a:defRPr/>
              </a:pPr>
              <a:endParaRPr lang="en-US">
                <a:effectLst>
                  <a:outerShdw blurRad="38100" dist="38100" dir="2700000" algn="tl">
                    <a:srgbClr val="000000"/>
                  </a:outerShdw>
                </a:effectLst>
              </a:endParaRPr>
            </a:p>
          </p:txBody>
        </p:sp>
      </p:grpSp>
      <p:grpSp>
        <p:nvGrpSpPr>
          <p:cNvPr id="66" name="Group 38"/>
          <p:cNvGrpSpPr>
            <a:grpSpLocks/>
          </p:cNvGrpSpPr>
          <p:nvPr/>
        </p:nvGrpSpPr>
        <p:grpSpPr bwMode="auto">
          <a:xfrm>
            <a:off x="1372443" y="5687521"/>
            <a:ext cx="355600" cy="519245"/>
            <a:chOff x="2078" y="1387"/>
            <a:chExt cx="1615" cy="2201"/>
          </a:xfrm>
        </p:grpSpPr>
        <p:sp>
          <p:nvSpPr>
            <p:cNvPr id="67" name="Oval 39"/>
            <p:cNvSpPr>
              <a:spLocks noChangeArrowheads="1"/>
            </p:cNvSpPr>
            <p:nvPr/>
          </p:nvSpPr>
          <p:spPr bwMode="gray">
            <a:xfrm>
              <a:off x="2078" y="1680"/>
              <a:ext cx="1615" cy="1615"/>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en-US">
                <a:effectLst>
                  <a:outerShdw blurRad="38100" dist="38100" dir="2700000" algn="tl">
                    <a:srgbClr val="000000"/>
                  </a:outerShdw>
                </a:effectLst>
              </a:endParaRPr>
            </a:p>
          </p:txBody>
        </p:sp>
        <p:sp>
          <p:nvSpPr>
            <p:cNvPr id="68" name="Oval 40"/>
            <p:cNvSpPr>
              <a:spLocks noChangeArrowheads="1"/>
            </p:cNvSpPr>
            <p:nvPr/>
          </p:nvSpPr>
          <p:spPr bwMode="gray">
            <a:xfrm>
              <a:off x="2172" y="1774"/>
              <a:ext cx="1428" cy="1427"/>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en-US">
                <a:effectLst>
                  <a:outerShdw blurRad="38100" dist="38100" dir="2700000" algn="tl">
                    <a:srgbClr val="000000"/>
                  </a:outerShdw>
                </a:effectLst>
              </a:endParaRPr>
            </a:p>
          </p:txBody>
        </p:sp>
        <p:sp>
          <p:nvSpPr>
            <p:cNvPr id="69" name="Oval 41"/>
            <p:cNvSpPr>
              <a:spLocks noChangeArrowheads="1"/>
            </p:cNvSpPr>
            <p:nvPr/>
          </p:nvSpPr>
          <p:spPr bwMode="gray">
            <a:xfrm>
              <a:off x="2251" y="1387"/>
              <a:ext cx="1180"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spAutoFit/>
            </a:bodyPr>
            <a:lstStyle/>
            <a:p>
              <a:pPr>
                <a:defRPr/>
              </a:pPr>
              <a:endParaRPr lang="en-US">
                <a:effectLst>
                  <a:outerShdw blurRad="38100" dist="38100" dir="2700000" algn="tl">
                    <a:srgbClr val="C0C0C0"/>
                  </a:outerShdw>
                </a:effectLst>
              </a:endParaRPr>
            </a:p>
          </p:txBody>
        </p:sp>
        <p:sp>
          <p:nvSpPr>
            <p:cNvPr id="70" name="Oval 42"/>
            <p:cNvSpPr>
              <a:spLocks noChangeArrowheads="1"/>
            </p:cNvSpPr>
            <p:nvPr/>
          </p:nvSpPr>
          <p:spPr bwMode="gray">
            <a:xfrm>
              <a:off x="2251" y="1387"/>
              <a:ext cx="1180"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spAutoFit/>
            </a:bodyPr>
            <a:lstStyle/>
            <a:p>
              <a:pPr>
                <a:defRPr/>
              </a:pPr>
              <a:endParaRPr lang="en-US">
                <a:effectLst>
                  <a:outerShdw blurRad="38100" dist="38100" dir="2700000" algn="tl">
                    <a:srgbClr val="FFFFFF"/>
                  </a:outerShdw>
                </a:effectLst>
              </a:endParaRPr>
            </a:p>
          </p:txBody>
        </p:sp>
        <p:sp>
          <p:nvSpPr>
            <p:cNvPr id="71" name="Oval 43"/>
            <p:cNvSpPr>
              <a:spLocks noChangeArrowheads="1"/>
            </p:cNvSpPr>
            <p:nvPr/>
          </p:nvSpPr>
          <p:spPr bwMode="gray">
            <a:xfrm>
              <a:off x="2338" y="1387"/>
              <a:ext cx="1096"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anchor="ctr">
              <a:spAutoFit/>
            </a:bodyPr>
            <a:lstStyle/>
            <a:p>
              <a:pPr>
                <a:defRPr/>
              </a:pPr>
              <a:endParaRPr lang="en-US">
                <a:effectLst>
                  <a:outerShdw blurRad="38100" dist="38100" dir="2700000" algn="tl">
                    <a:srgbClr val="000000"/>
                  </a:outerShdw>
                </a:effectLst>
              </a:endParaRPr>
            </a:p>
          </p:txBody>
        </p:sp>
        <p:sp>
          <p:nvSpPr>
            <p:cNvPr id="72" name="Oval 44"/>
            <p:cNvSpPr>
              <a:spLocks noChangeArrowheads="1"/>
            </p:cNvSpPr>
            <p:nvPr/>
          </p:nvSpPr>
          <p:spPr bwMode="gray">
            <a:xfrm>
              <a:off x="2338" y="1387"/>
              <a:ext cx="1096" cy="220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anchor="ctr">
              <a:spAutoFit/>
            </a:bodyPr>
            <a:lstStyle/>
            <a:p>
              <a:pPr>
                <a:defRPr/>
              </a:pPr>
              <a:endParaRPr lang="en-US">
                <a:effectLst>
                  <a:outerShdw blurRad="38100" dist="38100" dir="2700000" algn="tl">
                    <a:srgbClr val="000000"/>
                  </a:outerShdw>
                </a:effectLst>
              </a:endParaRPr>
            </a:p>
          </p:txBody>
        </p:sp>
      </p:grpSp>
    </p:spTree>
    <p:extLst>
      <p:ext uri="{BB962C8B-B14F-4D97-AF65-F5344CB8AC3E}">
        <p14:creationId xmlns:p14="http://schemas.microsoft.com/office/powerpoint/2010/main" val="4527532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1000" fill="hold"/>
                                        <p:tgtEl>
                                          <p:spTgt spid="2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1000"/>
                                        <p:tgtEl>
                                          <p:spTgt spid="35"/>
                                        </p:tgtEl>
                                      </p:cBhvr>
                                    </p:animEffect>
                                    <p:anim calcmode="lin" valueType="num">
                                      <p:cBhvr>
                                        <p:cTn id="25" dur="1000" fill="hold"/>
                                        <p:tgtEl>
                                          <p:spTgt spid="35"/>
                                        </p:tgtEl>
                                        <p:attrNameLst>
                                          <p:attrName>ppt_x</p:attrName>
                                        </p:attrNameLst>
                                      </p:cBhvr>
                                      <p:tavLst>
                                        <p:tav tm="0">
                                          <p:val>
                                            <p:strVal val="#ppt_x"/>
                                          </p:val>
                                        </p:tav>
                                        <p:tav tm="100000">
                                          <p:val>
                                            <p:strVal val="#ppt_x"/>
                                          </p:val>
                                        </p:tav>
                                      </p:tavLst>
                                    </p:anim>
                                    <p:anim calcmode="lin" valueType="num">
                                      <p:cBhvr>
                                        <p:cTn id="2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0"/>
                                        <p:tgtEl>
                                          <p:spTgt spid="45"/>
                                        </p:tgtEl>
                                      </p:cBhvr>
                                    </p:animEffect>
                                    <p:anim calcmode="lin" valueType="num">
                                      <p:cBhvr>
                                        <p:cTn id="32" dur="1000" fill="hold"/>
                                        <p:tgtEl>
                                          <p:spTgt spid="45"/>
                                        </p:tgtEl>
                                        <p:attrNameLst>
                                          <p:attrName>ppt_x</p:attrName>
                                        </p:attrNameLst>
                                      </p:cBhvr>
                                      <p:tavLst>
                                        <p:tav tm="0">
                                          <p:val>
                                            <p:strVal val="#ppt_x"/>
                                          </p:val>
                                        </p:tav>
                                        <p:tav tm="100000">
                                          <p:val>
                                            <p:strVal val="#ppt_x"/>
                                          </p:val>
                                        </p:tav>
                                      </p:tavLst>
                                    </p:anim>
                                    <p:anim calcmode="lin" valueType="num">
                                      <p:cBhvr>
                                        <p:cTn id="33" dur="1000" fill="hold"/>
                                        <p:tgtEl>
                                          <p:spTgt spid="4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1000"/>
                                        <p:tgtEl>
                                          <p:spTgt spid="52"/>
                                        </p:tgtEl>
                                      </p:cBhvr>
                                    </p:animEffect>
                                    <p:anim calcmode="lin" valueType="num">
                                      <p:cBhvr>
                                        <p:cTn id="44" dur="1000" fill="hold"/>
                                        <p:tgtEl>
                                          <p:spTgt spid="52"/>
                                        </p:tgtEl>
                                        <p:attrNameLst>
                                          <p:attrName>ppt_x</p:attrName>
                                        </p:attrNameLst>
                                      </p:cBhvr>
                                      <p:tavLst>
                                        <p:tav tm="0">
                                          <p:val>
                                            <p:strVal val="#ppt_x"/>
                                          </p:val>
                                        </p:tav>
                                        <p:tav tm="100000">
                                          <p:val>
                                            <p:strVal val="#ppt_x"/>
                                          </p:val>
                                        </p:tav>
                                      </p:tavLst>
                                    </p:anim>
                                    <p:anim calcmode="lin" valueType="num">
                                      <p:cBhvr>
                                        <p:cTn id="45" dur="1000" fill="hold"/>
                                        <p:tgtEl>
                                          <p:spTgt spid="5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1000"/>
                                        <p:tgtEl>
                                          <p:spTgt spid="27"/>
                                        </p:tgtEl>
                                      </p:cBhvr>
                                    </p:animEffect>
                                    <p:anim calcmode="lin" valueType="num">
                                      <p:cBhvr>
                                        <p:cTn id="56" dur="1000" fill="hold"/>
                                        <p:tgtEl>
                                          <p:spTgt spid="27"/>
                                        </p:tgtEl>
                                        <p:attrNameLst>
                                          <p:attrName>ppt_x</p:attrName>
                                        </p:attrNameLst>
                                      </p:cBhvr>
                                      <p:tavLst>
                                        <p:tav tm="0">
                                          <p:val>
                                            <p:strVal val="#ppt_x"/>
                                          </p:val>
                                        </p:tav>
                                        <p:tav tm="100000">
                                          <p:val>
                                            <p:strVal val="#ppt_x"/>
                                          </p:val>
                                        </p:tav>
                                      </p:tavLst>
                                    </p:anim>
                                    <p:anim calcmode="lin" valueType="num">
                                      <p:cBhvr>
                                        <p:cTn id="57" dur="1000" fill="hold"/>
                                        <p:tgtEl>
                                          <p:spTgt spid="27"/>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1000"/>
                                        <p:tgtEl>
                                          <p:spTgt spid="59"/>
                                        </p:tgtEl>
                                      </p:cBhvr>
                                    </p:animEffect>
                                    <p:anim calcmode="lin" valueType="num">
                                      <p:cBhvr>
                                        <p:cTn id="61" dur="1000" fill="hold"/>
                                        <p:tgtEl>
                                          <p:spTgt spid="59"/>
                                        </p:tgtEl>
                                        <p:attrNameLst>
                                          <p:attrName>ppt_x</p:attrName>
                                        </p:attrNameLst>
                                      </p:cBhvr>
                                      <p:tavLst>
                                        <p:tav tm="0">
                                          <p:val>
                                            <p:strVal val="#ppt_x"/>
                                          </p:val>
                                        </p:tav>
                                        <p:tav tm="100000">
                                          <p:val>
                                            <p:strVal val="#ppt_x"/>
                                          </p:val>
                                        </p:tav>
                                      </p:tavLst>
                                    </p:anim>
                                    <p:anim calcmode="lin" valueType="num">
                                      <p:cBhvr>
                                        <p:cTn id="62"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1000"/>
                                        <p:tgtEl>
                                          <p:spTgt spid="44"/>
                                        </p:tgtEl>
                                      </p:cBhvr>
                                    </p:animEffect>
                                    <p:anim calcmode="lin" valueType="num">
                                      <p:cBhvr>
                                        <p:cTn id="68" dur="1000" fill="hold"/>
                                        <p:tgtEl>
                                          <p:spTgt spid="44"/>
                                        </p:tgtEl>
                                        <p:attrNameLst>
                                          <p:attrName>ppt_x</p:attrName>
                                        </p:attrNameLst>
                                      </p:cBhvr>
                                      <p:tavLst>
                                        <p:tav tm="0">
                                          <p:val>
                                            <p:strVal val="#ppt_x"/>
                                          </p:val>
                                        </p:tav>
                                        <p:tav tm="100000">
                                          <p:val>
                                            <p:strVal val="#ppt_x"/>
                                          </p:val>
                                        </p:tav>
                                      </p:tavLst>
                                    </p:anim>
                                    <p:anim calcmode="lin" valueType="num">
                                      <p:cBhvr>
                                        <p:cTn id="69" dur="1000" fill="hold"/>
                                        <p:tgtEl>
                                          <p:spTgt spid="44"/>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66"/>
                                        </p:tgtEl>
                                        <p:attrNameLst>
                                          <p:attrName>style.visibility</p:attrName>
                                        </p:attrNameLst>
                                      </p:cBhvr>
                                      <p:to>
                                        <p:strVal val="visible"/>
                                      </p:to>
                                    </p:set>
                                    <p:animEffect transition="in" filter="fade">
                                      <p:cBhvr>
                                        <p:cTn id="72" dur="1000"/>
                                        <p:tgtEl>
                                          <p:spTgt spid="66"/>
                                        </p:tgtEl>
                                      </p:cBhvr>
                                    </p:animEffect>
                                    <p:anim calcmode="lin" valueType="num">
                                      <p:cBhvr>
                                        <p:cTn id="73" dur="1000" fill="hold"/>
                                        <p:tgtEl>
                                          <p:spTgt spid="66"/>
                                        </p:tgtEl>
                                        <p:attrNameLst>
                                          <p:attrName>ppt_x</p:attrName>
                                        </p:attrNameLst>
                                      </p:cBhvr>
                                      <p:tavLst>
                                        <p:tav tm="0">
                                          <p:val>
                                            <p:strVal val="#ppt_x"/>
                                          </p:val>
                                        </p:tav>
                                        <p:tav tm="100000">
                                          <p:val>
                                            <p:strVal val="#ppt_x"/>
                                          </p:val>
                                        </p:tav>
                                      </p:tavLst>
                                    </p:anim>
                                    <p:anim calcmode="lin" valueType="num">
                                      <p:cBhvr>
                                        <p:cTn id="74"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35" grpId="0" animBg="1"/>
      <p:bldP spid="36" grpId="0" animBg="1"/>
      <p:bldP spid="4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199246" y="112832"/>
            <a:ext cx="8758779" cy="707886"/>
          </a:xfrm>
          <a:prstGeom prst="rect">
            <a:avLst/>
          </a:prstGeom>
          <a:solidFill>
            <a:schemeClr val="accent1"/>
          </a:solidFill>
          <a:ln>
            <a:solidFill>
              <a:schemeClr val="accent1"/>
            </a:solidFill>
          </a:ln>
        </p:spPr>
        <p:txBody>
          <a:bodyPr wrap="square" rtlCol="0">
            <a:spAutoFit/>
          </a:bodyPr>
          <a:lstStyle/>
          <a:p>
            <a:pPr algn="ctr"/>
            <a:r>
              <a:rPr lang="fr-FR" sz="4000" b="1" dirty="0">
                <a:latin typeface="Times New Roman" panose="02020603050405020304" pitchFamily="18" charset="0"/>
                <a:cs typeface="Times New Roman" panose="02020603050405020304" pitchFamily="18" charset="0"/>
              </a:rPr>
              <a:t>CONCLUSION ET PERSPECTIVES</a:t>
            </a:r>
            <a:endParaRPr lang="en-US" sz="4000" b="1" dirty="0">
              <a:latin typeface="Times New Roman" panose="02020603050405020304" pitchFamily="18" charset="0"/>
              <a:cs typeface="Times New Roman" panose="02020603050405020304" pitchFamily="18" charset="0"/>
            </a:endParaRPr>
          </a:p>
        </p:txBody>
      </p:sp>
      <p:sp>
        <p:nvSpPr>
          <p:cNvPr id="12" name="ZoneTexte 1">
            <a:extLst>
              <a:ext uri="{FF2B5EF4-FFF2-40B4-BE49-F238E27FC236}">
                <a16:creationId xmlns:a16="http://schemas.microsoft.com/office/drawing/2014/main" id="{49D58A38-26C5-4A4F-BCE0-9C139D95EC1D}"/>
              </a:ext>
            </a:extLst>
          </p:cNvPr>
          <p:cNvSpPr txBox="1"/>
          <p:nvPr/>
        </p:nvSpPr>
        <p:spPr>
          <a:xfrm>
            <a:off x="199244" y="882272"/>
            <a:ext cx="8210123" cy="477054"/>
          </a:xfrm>
          <a:prstGeom prst="rect">
            <a:avLst/>
          </a:prstGeom>
          <a:noFill/>
        </p:spPr>
        <p:txBody>
          <a:bodyPr wrap="square" rtlCol="0">
            <a:spAutoFit/>
          </a:bodyPr>
          <a:lstStyle/>
          <a:p>
            <a:pPr marL="342891" indent="-342891" algn="ctr">
              <a:buFont typeface="Wingdings" panose="05000000000000000000" pitchFamily="2" charset="2"/>
              <a:buChar char="q"/>
            </a:pPr>
            <a:r>
              <a:rPr lang="fr-FR" sz="2500" b="1" dirty="0">
                <a:solidFill>
                  <a:schemeClr val="accent1"/>
                </a:solidFill>
                <a:latin typeface="Times New Roman" panose="02020603050405020304" pitchFamily="18" charset="0"/>
                <a:cs typeface="Times New Roman" panose="02020603050405020304" pitchFamily="18" charset="0"/>
              </a:rPr>
              <a:t>CONCLUSION GENERALE</a:t>
            </a:r>
          </a:p>
        </p:txBody>
      </p:sp>
      <p:sp>
        <p:nvSpPr>
          <p:cNvPr id="81" name="TextBox 80">
            <a:extLst>
              <a:ext uri="{FF2B5EF4-FFF2-40B4-BE49-F238E27FC236}">
                <a16:creationId xmlns:a16="http://schemas.microsoft.com/office/drawing/2014/main" id="{006BDD67-A835-4CB0-ACC5-4E0557C3D114}"/>
              </a:ext>
            </a:extLst>
          </p:cNvPr>
          <p:cNvSpPr txBox="1"/>
          <p:nvPr/>
        </p:nvSpPr>
        <p:spPr>
          <a:xfrm>
            <a:off x="4367944" y="3242042"/>
            <a:ext cx="65" cy="276999"/>
          </a:xfrm>
          <a:prstGeom prst="rect">
            <a:avLst/>
          </a:prstGeom>
          <a:noFill/>
        </p:spPr>
        <p:txBody>
          <a:bodyPr wrap="none" lIns="0" tIns="0" rIns="0" bIns="0" rtlCol="0">
            <a:spAutoFit/>
          </a:bodyPr>
          <a:lstStyle/>
          <a:p>
            <a:endParaRPr lang="en-US" dirty="0">
              <a:latin typeface="Times New Roman" panose="02020603050405020304" pitchFamily="18" charset="0"/>
              <a:cs typeface="Times New Roman" panose="02020603050405020304" pitchFamily="18" charset="0"/>
            </a:endParaRPr>
          </a:p>
        </p:txBody>
      </p:sp>
      <p:sp>
        <p:nvSpPr>
          <p:cNvPr id="92" name="TextBox 91">
            <a:extLst>
              <a:ext uri="{FF2B5EF4-FFF2-40B4-BE49-F238E27FC236}">
                <a16:creationId xmlns:a16="http://schemas.microsoft.com/office/drawing/2014/main" id="{EAB0B314-8DFA-4437-9FDE-A5D13DF505F2}"/>
              </a:ext>
            </a:extLst>
          </p:cNvPr>
          <p:cNvSpPr txBox="1"/>
          <p:nvPr/>
        </p:nvSpPr>
        <p:spPr>
          <a:xfrm>
            <a:off x="4544673" y="3071005"/>
            <a:ext cx="65" cy="207877"/>
          </a:xfrm>
          <a:prstGeom prst="rect">
            <a:avLst/>
          </a:prstGeom>
          <a:noFill/>
        </p:spPr>
        <p:txBody>
          <a:bodyPr wrap="none" lIns="0" tIns="0" rIns="0" bIns="0" rtlCol="0">
            <a:spAutoFit/>
          </a:bodyPr>
          <a:lstStyle/>
          <a:p>
            <a:endParaRPr lang="en-US" sz="1351"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EAB84625-10E4-42E5-A185-18EA13008F83}"/>
              </a:ext>
            </a:extLst>
          </p:cNvPr>
          <p:cNvSpPr txBox="1"/>
          <p:nvPr/>
        </p:nvSpPr>
        <p:spPr>
          <a:xfrm>
            <a:off x="4304660" y="3174484"/>
            <a:ext cx="65" cy="207877"/>
          </a:xfrm>
          <a:prstGeom prst="rect">
            <a:avLst/>
          </a:prstGeom>
          <a:noFill/>
        </p:spPr>
        <p:txBody>
          <a:bodyPr wrap="none" lIns="0" tIns="0" rIns="0" bIns="0" rtlCol="0">
            <a:spAutoFit/>
          </a:bodyPr>
          <a:lstStyle/>
          <a:p>
            <a:endParaRPr lang="en-US" sz="1351" dirty="0">
              <a:latin typeface="Times New Roman" panose="02020603050405020304" pitchFamily="18" charset="0"/>
              <a:cs typeface="Times New Roman" panose="02020603050405020304" pitchFamily="18" charset="0"/>
            </a:endParaRPr>
          </a:p>
        </p:txBody>
      </p:sp>
      <p:sp>
        <p:nvSpPr>
          <p:cNvPr id="13" name="Slide Number Placeholder 12">
            <a:extLst>
              <a:ext uri="{FF2B5EF4-FFF2-40B4-BE49-F238E27FC236}">
                <a16:creationId xmlns:a16="http://schemas.microsoft.com/office/drawing/2014/main" id="{1EBCCC8B-BA52-43A0-BEC8-4D20EDF1CCC5}"/>
              </a:ext>
            </a:extLst>
          </p:cNvPr>
          <p:cNvSpPr>
            <a:spLocks noGrp="1"/>
          </p:cNvSpPr>
          <p:nvPr>
            <p:ph type="sldNum" sz="quarter" idx="12"/>
          </p:nvPr>
        </p:nvSpPr>
        <p:spPr/>
        <p:txBody>
          <a:bodyPr/>
          <a:lstStyle/>
          <a:p>
            <a:r>
              <a:rPr lang="en-US" sz="3200" dirty="0" smtClean="0"/>
              <a:t>27</a:t>
            </a:r>
            <a:endParaRPr lang="en-US" sz="3200" dirty="0"/>
          </a:p>
        </p:txBody>
      </p:sp>
      <p:sp>
        <p:nvSpPr>
          <p:cNvPr id="15" name="ZoneTexte 14"/>
          <p:cNvSpPr txBox="1"/>
          <p:nvPr/>
        </p:nvSpPr>
        <p:spPr>
          <a:xfrm>
            <a:off x="820528" y="1695559"/>
            <a:ext cx="6604821" cy="369332"/>
          </a:xfrm>
          <a:prstGeom prst="rect">
            <a:avLst/>
          </a:prstGeom>
          <a:noFill/>
        </p:spPr>
        <p:txBody>
          <a:bodyPr wrap="none" rtlCol="0">
            <a:spAutoFit/>
          </a:bodyPr>
          <a:lstStyle/>
          <a:p>
            <a:pPr marL="285744" indent="-285744">
              <a:buFont typeface="Wingdings" panose="05000000000000000000" pitchFamily="2" charset="2"/>
              <a:buChar char="q"/>
            </a:pPr>
            <a:r>
              <a:rPr lang="fr-FR" dirty="0"/>
              <a:t>Application pour le dimensionnement en capacité LTE-A et C-RAN</a:t>
            </a:r>
          </a:p>
        </p:txBody>
      </p:sp>
      <p:sp>
        <p:nvSpPr>
          <p:cNvPr id="16" name="ZoneTexte 15"/>
          <p:cNvSpPr txBox="1"/>
          <p:nvPr/>
        </p:nvSpPr>
        <p:spPr>
          <a:xfrm>
            <a:off x="820528" y="2297761"/>
            <a:ext cx="4338111" cy="369332"/>
          </a:xfrm>
          <a:prstGeom prst="rect">
            <a:avLst/>
          </a:prstGeom>
          <a:noFill/>
        </p:spPr>
        <p:txBody>
          <a:bodyPr wrap="none" rtlCol="0">
            <a:spAutoFit/>
          </a:bodyPr>
          <a:lstStyle/>
          <a:p>
            <a:pPr marL="285744" indent="-285744">
              <a:buFont typeface="Wingdings" panose="05000000000000000000" pitchFamily="2" charset="2"/>
              <a:buChar char="q"/>
            </a:pPr>
            <a:r>
              <a:rPr lang="fr-FR" dirty="0"/>
              <a:t>Capacités des liens </a:t>
            </a:r>
            <a:r>
              <a:rPr lang="fr-FR" dirty="0" err="1"/>
              <a:t>Backhaul</a:t>
            </a:r>
            <a:r>
              <a:rPr lang="fr-FR" dirty="0"/>
              <a:t> et </a:t>
            </a:r>
            <a:r>
              <a:rPr lang="fr-FR" dirty="0" err="1"/>
              <a:t>Fronthaul</a:t>
            </a:r>
            <a:endParaRPr lang="fr-FR" dirty="0"/>
          </a:p>
        </p:txBody>
      </p:sp>
      <p:sp>
        <p:nvSpPr>
          <p:cNvPr id="17" name="ZoneTexte 16"/>
          <p:cNvSpPr txBox="1"/>
          <p:nvPr/>
        </p:nvSpPr>
        <p:spPr>
          <a:xfrm>
            <a:off x="836909" y="2883576"/>
            <a:ext cx="5514330" cy="369332"/>
          </a:xfrm>
          <a:prstGeom prst="rect">
            <a:avLst/>
          </a:prstGeom>
          <a:noFill/>
        </p:spPr>
        <p:txBody>
          <a:bodyPr wrap="none" rtlCol="0">
            <a:spAutoFit/>
          </a:bodyPr>
          <a:lstStyle/>
          <a:p>
            <a:pPr marL="285744" indent="-285744">
              <a:buFont typeface="Wingdings" panose="05000000000000000000" pitchFamily="2" charset="2"/>
              <a:buChar char="q"/>
            </a:pPr>
            <a:r>
              <a:rPr lang="fr-FR" dirty="0"/>
              <a:t>Réseau CAMTEL apte pour une évolution vers la LTE-A</a:t>
            </a:r>
          </a:p>
        </p:txBody>
      </p:sp>
      <p:sp>
        <p:nvSpPr>
          <p:cNvPr id="20" name="ZoneTexte 19"/>
          <p:cNvSpPr txBox="1"/>
          <p:nvPr/>
        </p:nvSpPr>
        <p:spPr>
          <a:xfrm>
            <a:off x="836913" y="3488465"/>
            <a:ext cx="3844899" cy="369332"/>
          </a:xfrm>
          <a:prstGeom prst="rect">
            <a:avLst/>
          </a:prstGeom>
          <a:noFill/>
        </p:spPr>
        <p:txBody>
          <a:bodyPr wrap="none" rtlCol="0">
            <a:spAutoFit/>
          </a:bodyPr>
          <a:lstStyle/>
          <a:p>
            <a:pPr marL="285744" indent="-285744">
              <a:buFont typeface="Wingdings" panose="05000000000000000000" pitchFamily="2" charset="2"/>
              <a:buChar char="q"/>
            </a:pPr>
            <a:r>
              <a:rPr lang="fr-FR" dirty="0"/>
              <a:t>Robuste modification pour le C-RAN</a:t>
            </a:r>
          </a:p>
        </p:txBody>
      </p:sp>
      <p:sp>
        <p:nvSpPr>
          <p:cNvPr id="67" name="ZoneTexte 1">
            <a:extLst>
              <a:ext uri="{FF2B5EF4-FFF2-40B4-BE49-F238E27FC236}">
                <a16:creationId xmlns:a16="http://schemas.microsoft.com/office/drawing/2014/main" id="{49D58A38-26C5-4A4F-BCE0-9C139D95EC1D}"/>
              </a:ext>
            </a:extLst>
          </p:cNvPr>
          <p:cNvSpPr txBox="1"/>
          <p:nvPr/>
        </p:nvSpPr>
        <p:spPr>
          <a:xfrm>
            <a:off x="199246" y="4194993"/>
            <a:ext cx="6604515" cy="477054"/>
          </a:xfrm>
          <a:prstGeom prst="rect">
            <a:avLst/>
          </a:prstGeom>
          <a:noFill/>
        </p:spPr>
        <p:txBody>
          <a:bodyPr wrap="square" rtlCol="0">
            <a:spAutoFit/>
          </a:bodyPr>
          <a:lstStyle/>
          <a:p>
            <a:pPr marL="342891" indent="-342891" algn="ctr">
              <a:buFont typeface="Wingdings" panose="05000000000000000000" pitchFamily="2" charset="2"/>
              <a:buChar char="q"/>
            </a:pPr>
            <a:r>
              <a:rPr lang="fr-FR" sz="2500" b="1" dirty="0">
                <a:solidFill>
                  <a:schemeClr val="accent1"/>
                </a:solidFill>
                <a:latin typeface="Times New Roman" panose="02020603050405020304" pitchFamily="18" charset="0"/>
                <a:cs typeface="Times New Roman" panose="02020603050405020304" pitchFamily="18" charset="0"/>
              </a:rPr>
              <a:t>PERSPECTIVES </a:t>
            </a:r>
          </a:p>
        </p:txBody>
      </p:sp>
      <p:sp>
        <p:nvSpPr>
          <p:cNvPr id="24" name="ZoneTexte 23"/>
          <p:cNvSpPr txBox="1"/>
          <p:nvPr/>
        </p:nvSpPr>
        <p:spPr>
          <a:xfrm>
            <a:off x="715945" y="4931944"/>
            <a:ext cx="7335726" cy="369332"/>
          </a:xfrm>
          <a:prstGeom prst="rect">
            <a:avLst/>
          </a:prstGeom>
          <a:noFill/>
        </p:spPr>
        <p:txBody>
          <a:bodyPr wrap="none" rtlCol="0">
            <a:spAutoFit/>
          </a:bodyPr>
          <a:lstStyle/>
          <a:p>
            <a:pPr marL="285744" indent="-285744">
              <a:buFont typeface="Wingdings" panose="05000000000000000000" pitchFamily="2" charset="2"/>
              <a:buChar char="q"/>
            </a:pPr>
            <a:r>
              <a:rPr lang="fr-FR" dirty="0"/>
              <a:t>Amélioration de l’application pour une prise en charge de la planification </a:t>
            </a:r>
          </a:p>
        </p:txBody>
      </p:sp>
      <p:sp>
        <p:nvSpPr>
          <p:cNvPr id="25" name="ZoneTexte 24"/>
          <p:cNvSpPr txBox="1"/>
          <p:nvPr/>
        </p:nvSpPr>
        <p:spPr>
          <a:xfrm>
            <a:off x="715951" y="5769129"/>
            <a:ext cx="7303987" cy="369332"/>
          </a:xfrm>
          <a:prstGeom prst="rect">
            <a:avLst/>
          </a:prstGeom>
          <a:noFill/>
        </p:spPr>
        <p:txBody>
          <a:bodyPr wrap="none" rtlCol="0">
            <a:spAutoFit/>
          </a:bodyPr>
          <a:lstStyle/>
          <a:p>
            <a:pPr marL="285744" indent="-285744">
              <a:buFont typeface="Wingdings" panose="05000000000000000000" pitchFamily="2" charset="2"/>
              <a:buChar char="q"/>
            </a:pPr>
            <a:r>
              <a:rPr lang="fr-FR" dirty="0"/>
              <a:t>Optimisation en tenant comptant des coûts pour les futurs déploiements</a:t>
            </a:r>
          </a:p>
        </p:txBody>
      </p:sp>
    </p:spTree>
    <p:extLst>
      <p:ext uri="{BB962C8B-B14F-4D97-AF65-F5344CB8AC3E}">
        <p14:creationId xmlns:p14="http://schemas.microsoft.com/office/powerpoint/2010/main" val="120999066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style.rotation</p:attrName>
                                        </p:attrNameLst>
                                      </p:cBhvr>
                                      <p:tavLst>
                                        <p:tav tm="0">
                                          <p:val>
                                            <p:fltVal val="90"/>
                                          </p:val>
                                        </p:tav>
                                        <p:tav tm="100000">
                                          <p:val>
                                            <p:fltVal val="0"/>
                                          </p:val>
                                        </p:tav>
                                      </p:tavLst>
                                    </p:anim>
                                    <p:animEffect transition="in" filter="fade">
                                      <p:cBhvr>
                                        <p:cTn id="16" dur="1000"/>
                                        <p:tgtEl>
                                          <p:spTgt spid="1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90"/>
                                          </p:val>
                                        </p:tav>
                                        <p:tav tm="100000">
                                          <p:val>
                                            <p:fltVal val="0"/>
                                          </p:val>
                                        </p:tav>
                                      </p:tavLst>
                                    </p:anim>
                                    <p:animEffect transition="in" filter="fade">
                                      <p:cBhvr>
                                        <p:cTn id="22" dur="1000"/>
                                        <p:tgtEl>
                                          <p:spTgt spid="1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1000" fill="hold"/>
                                        <p:tgtEl>
                                          <p:spTgt spid="20"/>
                                        </p:tgtEl>
                                        <p:attrNameLst>
                                          <p:attrName>ppt_w</p:attrName>
                                        </p:attrNameLst>
                                      </p:cBhvr>
                                      <p:tavLst>
                                        <p:tav tm="0">
                                          <p:val>
                                            <p:fltVal val="0"/>
                                          </p:val>
                                        </p:tav>
                                        <p:tav tm="100000">
                                          <p:val>
                                            <p:strVal val="#ppt_w"/>
                                          </p:val>
                                        </p:tav>
                                      </p:tavLst>
                                    </p:anim>
                                    <p:anim calcmode="lin" valueType="num">
                                      <p:cBhvr>
                                        <p:cTn id="26" dur="1000" fill="hold"/>
                                        <p:tgtEl>
                                          <p:spTgt spid="20"/>
                                        </p:tgtEl>
                                        <p:attrNameLst>
                                          <p:attrName>ppt_h</p:attrName>
                                        </p:attrNameLst>
                                      </p:cBhvr>
                                      <p:tavLst>
                                        <p:tav tm="0">
                                          <p:val>
                                            <p:fltVal val="0"/>
                                          </p:val>
                                        </p:tav>
                                        <p:tav tm="100000">
                                          <p:val>
                                            <p:strVal val="#ppt_h"/>
                                          </p:val>
                                        </p:tav>
                                      </p:tavLst>
                                    </p:anim>
                                    <p:anim calcmode="lin" valueType="num">
                                      <p:cBhvr>
                                        <p:cTn id="27" dur="1000" fill="hold"/>
                                        <p:tgtEl>
                                          <p:spTgt spid="20"/>
                                        </p:tgtEl>
                                        <p:attrNameLst>
                                          <p:attrName>style.rotation</p:attrName>
                                        </p:attrNameLst>
                                      </p:cBhvr>
                                      <p:tavLst>
                                        <p:tav tm="0">
                                          <p:val>
                                            <p:fltVal val="90"/>
                                          </p:val>
                                        </p:tav>
                                        <p:tav tm="100000">
                                          <p:val>
                                            <p:fltVal val="0"/>
                                          </p:val>
                                        </p:tav>
                                      </p:tavLst>
                                    </p:anim>
                                    <p:animEffect transition="in" filter="fade">
                                      <p:cBhvr>
                                        <p:cTn id="28" dur="10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barn(inVertical)">
                                      <p:cBhvr>
                                        <p:cTn id="33" dur="500"/>
                                        <p:tgtEl>
                                          <p:spTgt spid="67"/>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heel(1)">
                                      <p:cBhvr>
                                        <p:cTn id="38" dur="2000"/>
                                        <p:tgtEl>
                                          <p:spTgt spid="24"/>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heel(1)">
                                      <p:cBhvr>
                                        <p:cTn id="4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0" grpId="0"/>
      <p:bldP spid="67" grpId="0"/>
      <p:bldP spid="24"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2">
            <a:extLst>
              <a:ext uri="{FF2B5EF4-FFF2-40B4-BE49-F238E27FC236}">
                <a16:creationId xmlns:a16="http://schemas.microsoft.com/office/drawing/2014/main" id="{F227C62F-CA7D-4F6A-B1CB-A66A7123AD60}"/>
              </a:ext>
            </a:extLst>
          </p:cNvPr>
          <p:cNvSpPr txBox="1"/>
          <p:nvPr/>
        </p:nvSpPr>
        <p:spPr>
          <a:xfrm>
            <a:off x="321731" y="632843"/>
            <a:ext cx="8500532" cy="341632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5400" b="1" dirty="0">
                <a:solidFill>
                  <a:schemeClr val="accent1">
                    <a:lumMod val="50000"/>
                  </a:schemeClr>
                </a:solidFill>
                <a:latin typeface="Times New Roman" panose="02020603050405020304" pitchFamily="18" charset="0"/>
                <a:cs typeface="Times New Roman" panose="02020603050405020304" pitchFamily="18" charset="0"/>
              </a:rPr>
              <a:t>MERCI POUR VOTRE </a:t>
            </a:r>
          </a:p>
          <a:p>
            <a:pPr algn="ctr"/>
            <a:r>
              <a:rPr lang="fr-FR" sz="5400" b="1" dirty="0">
                <a:solidFill>
                  <a:schemeClr val="accent1">
                    <a:lumMod val="50000"/>
                  </a:schemeClr>
                </a:solidFill>
                <a:latin typeface="Times New Roman" panose="02020603050405020304" pitchFamily="18" charset="0"/>
                <a:cs typeface="Times New Roman" panose="02020603050405020304" pitchFamily="18" charset="0"/>
              </a:rPr>
              <a:t>ATTENTION ET MEILLEURS VŒUX POUR L’ANNEE 2019</a:t>
            </a:r>
          </a:p>
        </p:txBody>
      </p:sp>
      <p:pic>
        <p:nvPicPr>
          <p:cNvPr id="23" name="Image 1">
            <a:extLst>
              <a:ext uri="{FF2B5EF4-FFF2-40B4-BE49-F238E27FC236}">
                <a16:creationId xmlns:a16="http://schemas.microsoft.com/office/drawing/2014/main" id="{7CC84CFC-306E-4B22-837E-B2D769FAAC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6115" y="4459947"/>
            <a:ext cx="1811773" cy="158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CDA91A9E-4EA1-41ED-ABCE-B6F29F3B1A40}"/>
              </a:ext>
            </a:extLst>
          </p:cNvPr>
          <p:cNvSpPr>
            <a:spLocks noGrp="1"/>
          </p:cNvSpPr>
          <p:nvPr>
            <p:ph type="dt" sz="half" idx="10"/>
          </p:nvPr>
        </p:nvSpPr>
        <p:spPr/>
        <p:txBody>
          <a:bodyPr/>
          <a:lstStyle/>
          <a:p>
            <a:r>
              <a:rPr lang="en-US" dirty="0" smtClean="0"/>
              <a:t>20/12/2018</a:t>
            </a:r>
            <a:endParaRPr lang="en-US" dirty="0"/>
          </a:p>
        </p:txBody>
      </p:sp>
      <p:sp>
        <p:nvSpPr>
          <p:cNvPr id="3" name="Footer Placeholder 2">
            <a:extLst>
              <a:ext uri="{FF2B5EF4-FFF2-40B4-BE49-F238E27FC236}">
                <a16:creationId xmlns:a16="http://schemas.microsoft.com/office/drawing/2014/main" id="{F5CBFA84-A790-4DA5-A9EB-E38B151CDCE9}"/>
              </a:ext>
            </a:extLst>
          </p:cNvPr>
          <p:cNvSpPr>
            <a:spLocks noGrp="1"/>
          </p:cNvSpPr>
          <p:nvPr>
            <p:ph type="ftr" sz="quarter" idx="11"/>
          </p:nvPr>
        </p:nvSpPr>
        <p:spPr/>
        <p:txBody>
          <a:bodyPr/>
          <a:lstStyle/>
          <a:p>
            <a:r>
              <a:rPr lang="fr-FR" dirty="0" err="1" smtClean="0"/>
              <a:t>supptic</a:t>
            </a:r>
            <a:r>
              <a:rPr lang="fr-FR" dirty="0" smtClean="0"/>
              <a:t> </a:t>
            </a:r>
            <a:r>
              <a:rPr lang="fr-FR" dirty="0"/>
              <a:t>- Présenté par : </a:t>
            </a:r>
            <a:r>
              <a:rPr lang="fr-FR" dirty="0" smtClean="0"/>
              <a:t>TSOUAPI </a:t>
            </a:r>
            <a:r>
              <a:rPr lang="fr-FR" dirty="0" err="1" smtClean="0"/>
              <a:t>Rigobert</a:t>
            </a:r>
            <a:endParaRPr lang="en-US" dirty="0"/>
          </a:p>
        </p:txBody>
      </p:sp>
      <p:sp>
        <p:nvSpPr>
          <p:cNvPr id="4" name="Slide Number Placeholder 3">
            <a:extLst>
              <a:ext uri="{FF2B5EF4-FFF2-40B4-BE49-F238E27FC236}">
                <a16:creationId xmlns:a16="http://schemas.microsoft.com/office/drawing/2014/main" id="{2DA78845-0089-42C5-97D2-5AFD852CE2CE}"/>
              </a:ext>
            </a:extLst>
          </p:cNvPr>
          <p:cNvSpPr>
            <a:spLocks noGrp="1"/>
          </p:cNvSpPr>
          <p:nvPr>
            <p:ph type="sldNum" sz="quarter" idx="12"/>
          </p:nvPr>
        </p:nvSpPr>
        <p:spPr/>
        <p:txBody>
          <a:bodyPr/>
          <a:lstStyle/>
          <a:p>
            <a:r>
              <a:rPr lang="en-US" sz="3200" dirty="0" smtClean="0"/>
              <a:t>28</a:t>
            </a:r>
          </a:p>
        </p:txBody>
      </p:sp>
    </p:spTree>
    <p:extLst>
      <p:ext uri="{BB962C8B-B14F-4D97-AF65-F5344CB8AC3E}">
        <p14:creationId xmlns:p14="http://schemas.microsoft.com/office/powerpoint/2010/main" val="680600164"/>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60087" y="62283"/>
            <a:ext cx="8378053" cy="769441"/>
          </a:xfrm>
          <a:prstGeom prst="rect">
            <a:avLst/>
          </a:prstGeom>
          <a:solidFill>
            <a:schemeClr val="accent1"/>
          </a:solidFill>
          <a:ln>
            <a:solidFill>
              <a:schemeClr val="accent1"/>
            </a:solidFill>
          </a:ln>
        </p:spPr>
        <p:txBody>
          <a:bodyPr wrap="square" rtlCol="0">
            <a:spAutoFit/>
          </a:bodyPr>
          <a:lstStyle/>
          <a:p>
            <a:pPr algn="ctr"/>
            <a:r>
              <a:rPr lang="fr-FR" sz="4400" b="1" dirty="0">
                <a:latin typeface="Times New Roman" panose="02020603050405020304" pitchFamily="18" charset="0"/>
                <a:cs typeface="Times New Roman" panose="02020603050405020304" pitchFamily="18" charset="0"/>
              </a:rPr>
              <a:t>I</a:t>
            </a:r>
            <a:r>
              <a:rPr lang="en-US" sz="4400" b="1" dirty="0">
                <a:latin typeface="Times New Roman" panose="02020603050405020304" pitchFamily="18" charset="0"/>
                <a:cs typeface="Times New Roman" panose="02020603050405020304" pitchFamily="18" charset="0"/>
              </a:rPr>
              <a:t>NTRODUCTION  </a:t>
            </a:r>
            <a:r>
              <a:rPr lang="fr-FR" sz="4400" dirty="0">
                <a:latin typeface="Times New Roman" panose="02020603050405020304" pitchFamily="18" charset="0"/>
                <a:cs typeface="Times New Roman" panose="02020603050405020304" pitchFamily="18" charset="0"/>
              </a:rPr>
              <a:t>(1/2)</a:t>
            </a:r>
            <a:endParaRPr lang="en-US" sz="4400" b="1" dirty="0">
              <a:latin typeface="Times New Roman" panose="02020603050405020304" pitchFamily="18" charset="0"/>
              <a:cs typeface="Times New Roman" panose="02020603050405020304" pitchFamily="18" charset="0"/>
            </a:endParaRPr>
          </a:p>
        </p:txBody>
      </p:sp>
      <p:sp>
        <p:nvSpPr>
          <p:cNvPr id="5" name="Espace réservé du numéro de diapositive 4"/>
          <p:cNvSpPr>
            <a:spLocks noGrp="1"/>
          </p:cNvSpPr>
          <p:nvPr>
            <p:ph type="sldNum" sz="quarter" idx="12"/>
          </p:nvPr>
        </p:nvSpPr>
        <p:spPr/>
        <p:txBody>
          <a:bodyPr/>
          <a:lstStyle/>
          <a:p>
            <a:r>
              <a:rPr lang="en-US" sz="3200" dirty="0"/>
              <a:t>1</a:t>
            </a:r>
          </a:p>
        </p:txBody>
      </p:sp>
      <p:sp>
        <p:nvSpPr>
          <p:cNvPr id="57" name="Espace réservé du pied de page 16">
            <a:extLst>
              <a:ext uri="{FF2B5EF4-FFF2-40B4-BE49-F238E27FC236}">
                <a16:creationId xmlns:a16="http://schemas.microsoft.com/office/drawing/2014/main" id="{E9ACB786-2ABE-4355-9645-B29868166ADD}"/>
              </a:ext>
            </a:extLst>
          </p:cNvPr>
          <p:cNvSpPr txBox="1">
            <a:spLocks/>
          </p:cNvSpPr>
          <p:nvPr/>
        </p:nvSpPr>
        <p:spPr>
          <a:xfrm>
            <a:off x="2840233" y="5634710"/>
            <a:ext cx="3617103"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fr-FR"/>
              <a:t>Pr Emmanuel TONYE</a:t>
            </a:r>
          </a:p>
        </p:txBody>
      </p:sp>
      <p:sp>
        <p:nvSpPr>
          <p:cNvPr id="58" name="Espace réservé de la date 19">
            <a:extLst>
              <a:ext uri="{FF2B5EF4-FFF2-40B4-BE49-F238E27FC236}">
                <a16:creationId xmlns:a16="http://schemas.microsoft.com/office/drawing/2014/main" id="{58B15280-DE1C-4161-9F52-A510D6AAEC81}"/>
              </a:ext>
            </a:extLst>
          </p:cNvPr>
          <p:cNvSpPr txBox="1">
            <a:spLocks/>
          </p:cNvSpPr>
          <p:nvPr/>
        </p:nvSpPr>
        <p:spPr>
          <a:xfrm>
            <a:off x="898555" y="5634710"/>
            <a:ext cx="1854203"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C03CBD64-CDFA-4F69-9C5E-364116251D93}" type="datetime1">
              <a:rPr lang="fr-FR"/>
              <a:pPr>
                <a:defRPr/>
              </a:pPr>
              <a:t>21/12/2018</a:t>
            </a:fld>
            <a:endParaRPr lang="fr-FR" dirty="0"/>
          </a:p>
        </p:txBody>
      </p:sp>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8495" y="3889607"/>
            <a:ext cx="2933700" cy="2110224"/>
          </a:xfrm>
          <a:prstGeom prst="rect">
            <a:avLst/>
          </a:prstGeom>
        </p:spPr>
      </p:pic>
      <p:pic>
        <p:nvPicPr>
          <p:cNvPr id="16" name="Imag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088" y="4323431"/>
            <a:ext cx="2724151" cy="1676400"/>
          </a:xfrm>
          <a:prstGeom prst="rect">
            <a:avLst/>
          </a:prstGeom>
        </p:spPr>
      </p:pic>
      <p:pic>
        <p:nvPicPr>
          <p:cNvPr id="17" name="Image 16"/>
          <p:cNvPicPr>
            <a:picLocks noChangeAspect="1"/>
          </p:cNvPicPr>
          <p:nvPr/>
        </p:nvPicPr>
        <p:blipFill>
          <a:blip r:embed="rId5"/>
          <a:stretch>
            <a:fillRect/>
          </a:stretch>
        </p:blipFill>
        <p:spPr>
          <a:xfrm>
            <a:off x="260087" y="1136249"/>
            <a:ext cx="1840819" cy="2096967"/>
          </a:xfrm>
          <a:prstGeom prst="rect">
            <a:avLst/>
          </a:prstGeom>
        </p:spPr>
      </p:pic>
      <p:pic>
        <p:nvPicPr>
          <p:cNvPr id="18" name="Image 17"/>
          <p:cNvPicPr>
            <a:picLocks noChangeAspect="1"/>
          </p:cNvPicPr>
          <p:nvPr/>
        </p:nvPicPr>
        <p:blipFill>
          <a:blip r:embed="rId6"/>
          <a:stretch>
            <a:fillRect/>
          </a:stretch>
        </p:blipFill>
        <p:spPr>
          <a:xfrm>
            <a:off x="3573975" y="1925546"/>
            <a:ext cx="1657285" cy="2615332"/>
          </a:xfrm>
          <a:prstGeom prst="rect">
            <a:avLst/>
          </a:prstGeom>
        </p:spPr>
      </p:pic>
      <p:pic>
        <p:nvPicPr>
          <p:cNvPr id="3074" name="Picture 2" descr="RÃ©sultat de recherche d'images pour &quot;augmentation des station de base lte&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3786" y="1090091"/>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66043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1000" fill="hold"/>
                                        <p:tgtEl>
                                          <p:spTgt spid="16"/>
                                        </p:tgtEl>
                                        <p:attrNameLst>
                                          <p:attrName>ppt_w</p:attrName>
                                        </p:attrNameLst>
                                      </p:cBhvr>
                                      <p:tavLst>
                                        <p:tav tm="0">
                                          <p:val>
                                            <p:fltVal val="0"/>
                                          </p:val>
                                        </p:tav>
                                        <p:tav tm="100000">
                                          <p:val>
                                            <p:strVal val="#ppt_w"/>
                                          </p:val>
                                        </p:tav>
                                      </p:tavLst>
                                    </p:anim>
                                    <p:anim calcmode="lin" valueType="num">
                                      <p:cBhvr>
                                        <p:cTn id="16" dur="1000" fill="hold"/>
                                        <p:tgtEl>
                                          <p:spTgt spid="16"/>
                                        </p:tgtEl>
                                        <p:attrNameLst>
                                          <p:attrName>ppt_h</p:attrName>
                                        </p:attrNameLst>
                                      </p:cBhvr>
                                      <p:tavLst>
                                        <p:tav tm="0">
                                          <p:val>
                                            <p:fltVal val="0"/>
                                          </p:val>
                                        </p:tav>
                                        <p:tav tm="100000">
                                          <p:val>
                                            <p:strVal val="#ppt_h"/>
                                          </p:val>
                                        </p:tav>
                                      </p:tavLst>
                                    </p:anim>
                                    <p:anim calcmode="lin" valueType="num">
                                      <p:cBhvr>
                                        <p:cTn id="17" dur="1000" fill="hold"/>
                                        <p:tgtEl>
                                          <p:spTgt spid="16"/>
                                        </p:tgtEl>
                                        <p:attrNameLst>
                                          <p:attrName>style.rotation</p:attrName>
                                        </p:attrNameLst>
                                      </p:cBhvr>
                                      <p:tavLst>
                                        <p:tav tm="0">
                                          <p:val>
                                            <p:fltVal val="90"/>
                                          </p:val>
                                        </p:tav>
                                        <p:tav tm="100000">
                                          <p:val>
                                            <p:fltVal val="0"/>
                                          </p:val>
                                        </p:tav>
                                      </p:tavLst>
                                    </p:anim>
                                    <p:animEffect transition="in" filter="fade">
                                      <p:cBhvr>
                                        <p:cTn id="18" dur="10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1000" fill="hold"/>
                                        <p:tgtEl>
                                          <p:spTgt spid="17"/>
                                        </p:tgtEl>
                                        <p:attrNameLst>
                                          <p:attrName>ppt_w</p:attrName>
                                        </p:attrNameLst>
                                      </p:cBhvr>
                                      <p:tavLst>
                                        <p:tav tm="0">
                                          <p:val>
                                            <p:fltVal val="0"/>
                                          </p:val>
                                        </p:tav>
                                        <p:tav tm="100000">
                                          <p:val>
                                            <p:strVal val="#ppt_w"/>
                                          </p:val>
                                        </p:tav>
                                      </p:tavLst>
                                    </p:anim>
                                    <p:anim calcmode="lin" valueType="num">
                                      <p:cBhvr>
                                        <p:cTn id="24" dur="1000" fill="hold"/>
                                        <p:tgtEl>
                                          <p:spTgt spid="17"/>
                                        </p:tgtEl>
                                        <p:attrNameLst>
                                          <p:attrName>ppt_h</p:attrName>
                                        </p:attrNameLst>
                                      </p:cBhvr>
                                      <p:tavLst>
                                        <p:tav tm="0">
                                          <p:val>
                                            <p:fltVal val="0"/>
                                          </p:val>
                                        </p:tav>
                                        <p:tav tm="100000">
                                          <p:val>
                                            <p:strVal val="#ppt_h"/>
                                          </p:val>
                                        </p:tav>
                                      </p:tavLst>
                                    </p:anim>
                                    <p:anim calcmode="lin" valueType="num">
                                      <p:cBhvr>
                                        <p:cTn id="25" dur="1000" fill="hold"/>
                                        <p:tgtEl>
                                          <p:spTgt spid="17"/>
                                        </p:tgtEl>
                                        <p:attrNameLst>
                                          <p:attrName>style.rotation</p:attrName>
                                        </p:attrNameLst>
                                      </p:cBhvr>
                                      <p:tavLst>
                                        <p:tav tm="0">
                                          <p:val>
                                            <p:fltVal val="90"/>
                                          </p:val>
                                        </p:tav>
                                        <p:tav tm="100000">
                                          <p:val>
                                            <p:fltVal val="0"/>
                                          </p:val>
                                        </p:tav>
                                      </p:tavLst>
                                    </p:anim>
                                    <p:animEffect transition="in" filter="fade">
                                      <p:cBhvr>
                                        <p:cTn id="26" dur="10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anim calcmode="lin" valueType="num">
                                      <p:cBhvr>
                                        <p:cTn id="31" dur="1000" fill="hold"/>
                                        <p:tgtEl>
                                          <p:spTgt spid="3074"/>
                                        </p:tgtEl>
                                        <p:attrNameLst>
                                          <p:attrName>ppt_w</p:attrName>
                                        </p:attrNameLst>
                                      </p:cBhvr>
                                      <p:tavLst>
                                        <p:tav tm="0">
                                          <p:val>
                                            <p:fltVal val="0"/>
                                          </p:val>
                                        </p:tav>
                                        <p:tav tm="100000">
                                          <p:val>
                                            <p:strVal val="#ppt_w"/>
                                          </p:val>
                                        </p:tav>
                                      </p:tavLst>
                                    </p:anim>
                                    <p:anim calcmode="lin" valueType="num">
                                      <p:cBhvr>
                                        <p:cTn id="32" dur="1000" fill="hold"/>
                                        <p:tgtEl>
                                          <p:spTgt spid="3074"/>
                                        </p:tgtEl>
                                        <p:attrNameLst>
                                          <p:attrName>ppt_h</p:attrName>
                                        </p:attrNameLst>
                                      </p:cBhvr>
                                      <p:tavLst>
                                        <p:tav tm="0">
                                          <p:val>
                                            <p:fltVal val="0"/>
                                          </p:val>
                                        </p:tav>
                                        <p:tav tm="100000">
                                          <p:val>
                                            <p:strVal val="#ppt_h"/>
                                          </p:val>
                                        </p:tav>
                                      </p:tavLst>
                                    </p:anim>
                                    <p:anim calcmode="lin" valueType="num">
                                      <p:cBhvr>
                                        <p:cTn id="33" dur="1000" fill="hold"/>
                                        <p:tgtEl>
                                          <p:spTgt spid="3074"/>
                                        </p:tgtEl>
                                        <p:attrNameLst>
                                          <p:attrName>style.rotation</p:attrName>
                                        </p:attrNameLst>
                                      </p:cBhvr>
                                      <p:tavLst>
                                        <p:tav tm="0">
                                          <p:val>
                                            <p:fltVal val="90"/>
                                          </p:val>
                                        </p:tav>
                                        <p:tav tm="100000">
                                          <p:val>
                                            <p:fltVal val="0"/>
                                          </p:val>
                                        </p:tav>
                                      </p:tavLst>
                                    </p:anim>
                                    <p:animEffect transition="in" filter="fade">
                                      <p:cBhvr>
                                        <p:cTn id="34" dur="1000"/>
                                        <p:tgtEl>
                                          <p:spTgt spid="3074"/>
                                        </p:tgtEl>
                                      </p:cBhvr>
                                    </p:animEffect>
                                  </p:childTnLst>
                                </p:cTn>
                              </p:par>
                              <p:par>
                                <p:cTn id="35" presetID="3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1000" fill="hold"/>
                                        <p:tgtEl>
                                          <p:spTgt spid="14"/>
                                        </p:tgtEl>
                                        <p:attrNameLst>
                                          <p:attrName>ppt_w</p:attrName>
                                        </p:attrNameLst>
                                      </p:cBhvr>
                                      <p:tavLst>
                                        <p:tav tm="0">
                                          <p:val>
                                            <p:fltVal val="0"/>
                                          </p:val>
                                        </p:tav>
                                        <p:tav tm="100000">
                                          <p:val>
                                            <p:strVal val="#ppt_w"/>
                                          </p:val>
                                        </p:tav>
                                      </p:tavLst>
                                    </p:anim>
                                    <p:anim calcmode="lin" valueType="num">
                                      <p:cBhvr>
                                        <p:cTn id="38" dur="1000" fill="hold"/>
                                        <p:tgtEl>
                                          <p:spTgt spid="14"/>
                                        </p:tgtEl>
                                        <p:attrNameLst>
                                          <p:attrName>ppt_h</p:attrName>
                                        </p:attrNameLst>
                                      </p:cBhvr>
                                      <p:tavLst>
                                        <p:tav tm="0">
                                          <p:val>
                                            <p:fltVal val="0"/>
                                          </p:val>
                                        </p:tav>
                                        <p:tav tm="100000">
                                          <p:val>
                                            <p:strVal val="#ppt_h"/>
                                          </p:val>
                                        </p:tav>
                                      </p:tavLst>
                                    </p:anim>
                                    <p:anim calcmode="lin" valueType="num">
                                      <p:cBhvr>
                                        <p:cTn id="39" dur="1000" fill="hold"/>
                                        <p:tgtEl>
                                          <p:spTgt spid="14"/>
                                        </p:tgtEl>
                                        <p:attrNameLst>
                                          <p:attrName>style.rotation</p:attrName>
                                        </p:attrNameLst>
                                      </p:cBhvr>
                                      <p:tavLst>
                                        <p:tav tm="0">
                                          <p:val>
                                            <p:fltVal val="90"/>
                                          </p:val>
                                        </p:tav>
                                        <p:tav tm="100000">
                                          <p:val>
                                            <p:fltVal val="0"/>
                                          </p:val>
                                        </p:tav>
                                      </p:tavLst>
                                    </p:anim>
                                    <p:animEffect transition="in" filter="fade">
                                      <p:cBhvr>
                                        <p:cTn id="4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60087" y="62283"/>
            <a:ext cx="8378053" cy="769441"/>
          </a:xfrm>
          <a:prstGeom prst="rect">
            <a:avLst/>
          </a:prstGeom>
          <a:solidFill>
            <a:schemeClr val="accent1"/>
          </a:solidFill>
          <a:ln>
            <a:solidFill>
              <a:schemeClr val="accent1"/>
            </a:solidFill>
          </a:ln>
        </p:spPr>
        <p:txBody>
          <a:bodyPr wrap="square" rtlCol="0">
            <a:spAutoFit/>
          </a:bodyPr>
          <a:lstStyle/>
          <a:p>
            <a:pPr algn="ctr"/>
            <a:r>
              <a:rPr lang="fr-FR" sz="4400" b="1" dirty="0">
                <a:latin typeface="Times New Roman" panose="02020603050405020304" pitchFamily="18" charset="0"/>
                <a:cs typeface="Times New Roman" panose="02020603050405020304" pitchFamily="18" charset="0"/>
              </a:rPr>
              <a:t>I</a:t>
            </a:r>
            <a:r>
              <a:rPr lang="en-US" sz="4400" b="1" dirty="0">
                <a:latin typeface="Times New Roman" panose="02020603050405020304" pitchFamily="18" charset="0"/>
                <a:cs typeface="Times New Roman" panose="02020603050405020304" pitchFamily="18" charset="0"/>
              </a:rPr>
              <a:t>NTRODUCTION </a:t>
            </a:r>
            <a:r>
              <a:rPr lang="fr-FR" sz="4400" dirty="0">
                <a:latin typeface="Times New Roman" panose="02020603050405020304" pitchFamily="18" charset="0"/>
                <a:cs typeface="Times New Roman" panose="02020603050405020304" pitchFamily="18" charset="0"/>
              </a:rPr>
              <a:t>(2/2)</a:t>
            </a:r>
            <a:endParaRPr lang="en-US" sz="4400" b="1" dirty="0">
              <a:latin typeface="Times New Roman" panose="02020603050405020304" pitchFamily="18" charset="0"/>
              <a:cs typeface="Times New Roman" panose="02020603050405020304" pitchFamily="18" charset="0"/>
            </a:endParaRPr>
          </a:p>
        </p:txBody>
      </p:sp>
      <p:sp>
        <p:nvSpPr>
          <p:cNvPr id="5" name="Espace réservé du numéro de diapositive 4"/>
          <p:cNvSpPr>
            <a:spLocks noGrp="1"/>
          </p:cNvSpPr>
          <p:nvPr>
            <p:ph type="sldNum" sz="quarter" idx="12"/>
          </p:nvPr>
        </p:nvSpPr>
        <p:spPr/>
        <p:txBody>
          <a:bodyPr/>
          <a:lstStyle/>
          <a:p>
            <a:r>
              <a:rPr lang="en-US" sz="3200" dirty="0"/>
              <a:t>2</a:t>
            </a:r>
          </a:p>
        </p:txBody>
      </p:sp>
      <p:sp>
        <p:nvSpPr>
          <p:cNvPr id="57" name="Espace réservé du pied de page 16">
            <a:extLst>
              <a:ext uri="{FF2B5EF4-FFF2-40B4-BE49-F238E27FC236}">
                <a16:creationId xmlns:a16="http://schemas.microsoft.com/office/drawing/2014/main" id="{E9ACB786-2ABE-4355-9645-B29868166ADD}"/>
              </a:ext>
            </a:extLst>
          </p:cNvPr>
          <p:cNvSpPr txBox="1">
            <a:spLocks/>
          </p:cNvSpPr>
          <p:nvPr/>
        </p:nvSpPr>
        <p:spPr>
          <a:xfrm>
            <a:off x="2840233" y="5634710"/>
            <a:ext cx="3617103"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fr-FR"/>
              <a:t>Pr Emmanuel TONYE</a:t>
            </a:r>
          </a:p>
        </p:txBody>
      </p:sp>
      <p:sp>
        <p:nvSpPr>
          <p:cNvPr id="58" name="Espace réservé de la date 19">
            <a:extLst>
              <a:ext uri="{FF2B5EF4-FFF2-40B4-BE49-F238E27FC236}">
                <a16:creationId xmlns:a16="http://schemas.microsoft.com/office/drawing/2014/main" id="{58B15280-DE1C-4161-9F52-A510D6AAEC81}"/>
              </a:ext>
            </a:extLst>
          </p:cNvPr>
          <p:cNvSpPr txBox="1">
            <a:spLocks/>
          </p:cNvSpPr>
          <p:nvPr/>
        </p:nvSpPr>
        <p:spPr>
          <a:xfrm>
            <a:off x="898555" y="5634710"/>
            <a:ext cx="1854203"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C03CBD64-CDFA-4F69-9C5E-364116251D93}" type="datetime1">
              <a:rPr lang="fr-FR"/>
              <a:pPr>
                <a:defRPr/>
              </a:pPr>
              <a:t>21/12/2018</a:t>
            </a:fld>
            <a:endParaRPr lang="fr-FR"/>
          </a:p>
        </p:txBody>
      </p:sp>
      <p:sp>
        <p:nvSpPr>
          <p:cNvPr id="77" name="Espace réservé du numéro de diapositive 16">
            <a:extLst>
              <a:ext uri="{FF2B5EF4-FFF2-40B4-BE49-F238E27FC236}">
                <a16:creationId xmlns:a16="http://schemas.microsoft.com/office/drawing/2014/main" id="{EFF57DE7-F608-469D-AE84-3AFD4EEB09FB}"/>
              </a:ext>
            </a:extLst>
          </p:cNvPr>
          <p:cNvSpPr txBox="1">
            <a:spLocks/>
          </p:cNvSpPr>
          <p:nvPr/>
        </p:nvSpPr>
        <p:spPr>
          <a:xfrm>
            <a:off x="7713622" y="7996562"/>
            <a:ext cx="984019" cy="365125"/>
          </a:xfrm>
          <a:prstGeom prst="rect">
            <a:avLst/>
          </a:prstGeom>
        </p:spPr>
        <p:txBody>
          <a:bodyPr vert="horz" lIns="91440" tIns="45720" rIns="91440" bIns="45720" rtlCol="0" anchor="ctr"/>
          <a:lstStyle>
            <a:defPPr>
              <a:defRPr lang="en-US"/>
            </a:defPPr>
            <a:lvl1pPr marL="0" algn="r" defTabSz="457200" rtl="0" eaLnBrk="0" latinLnBrk="0" hangingPunct="0">
              <a:defRPr sz="105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0" latinLnBrk="0" hangingPunct="0">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0" latinLnBrk="0" hangingPunct="0">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0" latinLnBrk="0" hangingPunct="0">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0" latinLnBrk="0" hangingPunct="0">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6pPr>
            <a:lvl7pPr marL="2971800" indent="-228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7pPr>
            <a:lvl8pPr marL="3429000" indent="-228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8pPr>
            <a:lvl9pPr marL="3886200" indent="-228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9pPr>
          </a:lstStyle>
          <a:p>
            <a:pPr eaLnBrk="1" hangingPunct="1"/>
            <a:fld id="{4333715B-B7F0-4F45-ACA5-90F26630FEE1}" type="slidenum">
              <a:rPr lang="fr-FR" altLang="en-US" sz="1051">
                <a:solidFill>
                  <a:srgbClr val="898989"/>
                </a:solidFill>
                <a:latin typeface="Calibri" panose="020F0502020204030204" pitchFamily="34" charset="0"/>
              </a:rPr>
              <a:pPr eaLnBrk="1" hangingPunct="1"/>
              <a:t>5</a:t>
            </a:fld>
            <a:endParaRPr lang="fr-FR" altLang="en-US" sz="1051">
              <a:solidFill>
                <a:srgbClr val="898989"/>
              </a:solidFill>
              <a:latin typeface="Calibri" panose="020F0502020204030204" pitchFamily="34" charset="0"/>
            </a:endParaRPr>
          </a:p>
        </p:txBody>
      </p:sp>
      <p:sp>
        <p:nvSpPr>
          <p:cNvPr id="78" name="Espace réservé du pied de page 17">
            <a:extLst>
              <a:ext uri="{FF2B5EF4-FFF2-40B4-BE49-F238E27FC236}">
                <a16:creationId xmlns:a16="http://schemas.microsoft.com/office/drawing/2014/main" id="{96A6438E-F95B-4DFD-95EE-EBA600D6E2B3}"/>
              </a:ext>
            </a:extLst>
          </p:cNvPr>
          <p:cNvSpPr txBox="1">
            <a:spLocks/>
          </p:cNvSpPr>
          <p:nvPr/>
        </p:nvSpPr>
        <p:spPr>
          <a:xfrm>
            <a:off x="3052917" y="7996562"/>
            <a:ext cx="3617103"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fr-FR"/>
              <a:t>Pr Emmanuel TONYE</a:t>
            </a:r>
          </a:p>
        </p:txBody>
      </p:sp>
      <p:sp>
        <p:nvSpPr>
          <p:cNvPr id="79" name="Espace réservé de la date 18">
            <a:extLst>
              <a:ext uri="{FF2B5EF4-FFF2-40B4-BE49-F238E27FC236}">
                <a16:creationId xmlns:a16="http://schemas.microsoft.com/office/drawing/2014/main" id="{97776F43-1793-4717-84FB-B90A1EE8B13A}"/>
              </a:ext>
            </a:extLst>
          </p:cNvPr>
          <p:cNvSpPr txBox="1">
            <a:spLocks/>
          </p:cNvSpPr>
          <p:nvPr/>
        </p:nvSpPr>
        <p:spPr>
          <a:xfrm>
            <a:off x="1111239" y="7996562"/>
            <a:ext cx="1854203"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8A6BFACD-6EB2-4303-9A0B-A475A7B280F3}" type="datetime1">
              <a:rPr lang="fr-FR"/>
              <a:pPr>
                <a:defRPr/>
              </a:pPr>
              <a:t>21/12/2018</a:t>
            </a:fld>
            <a:endParaRPr lang="fr-FR"/>
          </a:p>
        </p:txBody>
      </p:sp>
      <p:sp>
        <p:nvSpPr>
          <p:cNvPr id="25" name="Ellipse 24"/>
          <p:cNvSpPr/>
          <p:nvPr/>
        </p:nvSpPr>
        <p:spPr>
          <a:xfrm>
            <a:off x="2840228" y="2828451"/>
            <a:ext cx="2908976" cy="152400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Times New Roman" pitchFamily="18" charset="0"/>
                <a:cs typeface="Times New Roman" pitchFamily="18" charset="0"/>
              </a:rPr>
              <a:t>Recherche </a:t>
            </a:r>
            <a:r>
              <a:rPr lang="fr-FR" sz="2400" b="1" dirty="0" smtClean="0">
                <a:latin typeface="Times New Roman" pitchFamily="18" charset="0"/>
                <a:cs typeface="Times New Roman" pitchFamily="18" charset="0"/>
              </a:rPr>
              <a:t>des solutions</a:t>
            </a:r>
            <a:endParaRPr lang="fr-FR" sz="2400" b="1" dirty="0">
              <a:latin typeface="Times New Roman" pitchFamily="18" charset="0"/>
              <a:cs typeface="Times New Roman" pitchFamily="18" charset="0"/>
            </a:endParaRPr>
          </a:p>
        </p:txBody>
      </p:sp>
      <p:sp>
        <p:nvSpPr>
          <p:cNvPr id="27" name="Rectangle à coins arrondis 26"/>
          <p:cNvSpPr/>
          <p:nvPr/>
        </p:nvSpPr>
        <p:spPr>
          <a:xfrm>
            <a:off x="56869" y="3230127"/>
            <a:ext cx="2108749" cy="609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latin typeface="Times New Roman" pitchFamily="18" charset="0"/>
                <a:cs typeface="Times New Roman" pitchFamily="18" charset="0"/>
              </a:rPr>
              <a:t>Evolution </a:t>
            </a:r>
            <a:r>
              <a:rPr lang="fr-FR" sz="1600" b="1" dirty="0" smtClean="0">
                <a:latin typeface="Times New Roman" pitchFamily="18" charset="0"/>
                <a:cs typeface="Times New Roman" pitchFamily="18" charset="0"/>
              </a:rPr>
              <a:t>des appareils mobiles </a:t>
            </a:r>
            <a:endParaRPr lang="fr-FR" sz="1600" b="1" dirty="0">
              <a:latin typeface="Times New Roman" pitchFamily="18" charset="0"/>
              <a:cs typeface="Times New Roman" pitchFamily="18" charset="0"/>
            </a:endParaRPr>
          </a:p>
        </p:txBody>
      </p:sp>
      <p:sp>
        <p:nvSpPr>
          <p:cNvPr id="28" name="Rectangle à coins arrondis 27"/>
          <p:cNvSpPr/>
          <p:nvPr/>
        </p:nvSpPr>
        <p:spPr>
          <a:xfrm>
            <a:off x="3542300" y="5046745"/>
            <a:ext cx="1270903" cy="609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latin typeface="Times New Roman" pitchFamily="18" charset="0"/>
                <a:cs typeface="Times New Roman" pitchFamily="18" charset="0"/>
              </a:rPr>
              <a:t>QoS</a:t>
            </a:r>
            <a:r>
              <a:rPr lang="fr-FR" b="1" dirty="0">
                <a:latin typeface="Times New Roman" pitchFamily="18" charset="0"/>
                <a:cs typeface="Times New Roman" pitchFamily="18" charset="0"/>
              </a:rPr>
              <a:t>/</a:t>
            </a:r>
            <a:r>
              <a:rPr lang="fr-FR" b="1" dirty="0" err="1">
                <a:latin typeface="Times New Roman" pitchFamily="18" charset="0"/>
                <a:cs typeface="Times New Roman" pitchFamily="18" charset="0"/>
              </a:rPr>
              <a:t>QoE</a:t>
            </a:r>
            <a:endParaRPr lang="fr-FR" b="1" dirty="0">
              <a:latin typeface="Times New Roman" pitchFamily="18" charset="0"/>
              <a:cs typeface="Times New Roman" pitchFamily="18" charset="0"/>
            </a:endParaRPr>
          </a:p>
        </p:txBody>
      </p:sp>
      <p:sp>
        <p:nvSpPr>
          <p:cNvPr id="29" name="Rectangle à coins arrondis 28"/>
          <p:cNvSpPr/>
          <p:nvPr/>
        </p:nvSpPr>
        <p:spPr>
          <a:xfrm>
            <a:off x="2848913" y="971871"/>
            <a:ext cx="2617720" cy="127673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Times New Roman" pitchFamily="18" charset="0"/>
                <a:cs typeface="Times New Roman" pitchFamily="18" charset="0"/>
              </a:rPr>
              <a:t>Croissance exponentielle du nombre d’utilisateur</a:t>
            </a:r>
          </a:p>
        </p:txBody>
      </p:sp>
      <p:cxnSp>
        <p:nvCxnSpPr>
          <p:cNvPr id="30" name="Connecteur droit avec flèche 29"/>
          <p:cNvCxnSpPr/>
          <p:nvPr/>
        </p:nvCxnSpPr>
        <p:spPr>
          <a:xfrm>
            <a:off x="4100549" y="2197021"/>
            <a:ext cx="57224" cy="704665"/>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31" name="Connecteur droit avec flèche 30"/>
          <p:cNvCxnSpPr/>
          <p:nvPr/>
        </p:nvCxnSpPr>
        <p:spPr>
          <a:xfrm>
            <a:off x="4169450" y="4312481"/>
            <a:ext cx="16603" cy="76402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34" name="Rectangle à coins arrondis 33"/>
          <p:cNvSpPr/>
          <p:nvPr/>
        </p:nvSpPr>
        <p:spPr>
          <a:xfrm>
            <a:off x="6480688" y="3230131"/>
            <a:ext cx="2353351" cy="919085"/>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Times New Roman" pitchFamily="18" charset="0"/>
                <a:cs typeface="Times New Roman" pitchFamily="18" charset="0"/>
              </a:rPr>
              <a:t>Développement de nouveaux services</a:t>
            </a:r>
          </a:p>
        </p:txBody>
      </p:sp>
      <p:cxnSp>
        <p:nvCxnSpPr>
          <p:cNvPr id="35" name="Connecteur droit avec flèche 34"/>
          <p:cNvCxnSpPr/>
          <p:nvPr/>
        </p:nvCxnSpPr>
        <p:spPr>
          <a:xfrm flipH="1" flipV="1">
            <a:off x="5734136" y="3637973"/>
            <a:ext cx="697371" cy="51696"/>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a:stCxn id="27" idx="3"/>
          </p:cNvCxnSpPr>
          <p:nvPr/>
        </p:nvCxnSpPr>
        <p:spPr>
          <a:xfrm flipV="1">
            <a:off x="2165618" y="3533119"/>
            <a:ext cx="767103" cy="1811"/>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46391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 calcmode="lin" valueType="num">
                                      <p:cBhvr>
                                        <p:cTn id="9" dur="1000" fill="hold"/>
                                        <p:tgtEl>
                                          <p:spTgt spid="29"/>
                                        </p:tgtEl>
                                        <p:attrNameLst>
                                          <p:attrName>style.rotation</p:attrName>
                                        </p:attrNameLst>
                                      </p:cBhvr>
                                      <p:tavLst>
                                        <p:tav tm="0">
                                          <p:val>
                                            <p:fltVal val="90"/>
                                          </p:val>
                                        </p:tav>
                                        <p:tav tm="100000">
                                          <p:val>
                                            <p:fltVal val="0"/>
                                          </p:val>
                                        </p:tav>
                                      </p:tavLst>
                                    </p:anim>
                                    <p:animEffect transition="in" filter="fade">
                                      <p:cBhvr>
                                        <p:cTn id="10" dur="10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barn(inVertical)">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barn(inVertical)">
                                      <p:cBhvr>
                                        <p:cTn id="27" dur="500"/>
                                        <p:tgtEl>
                                          <p:spTgt spid="40"/>
                                        </p:tgtEl>
                                      </p:cBhvr>
                                    </p:animEffect>
                                  </p:childTnLst>
                                </p:cTn>
                              </p:par>
                              <p:par>
                                <p:cTn id="28" presetID="16" presetClass="entr" presetSubtype="21"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arn(inVertical)">
                                      <p:cBhvr>
                                        <p:cTn id="30" dur="500"/>
                                        <p:tgtEl>
                                          <p:spTgt spid="30"/>
                                        </p:tgtEl>
                                      </p:cBhvr>
                                    </p:animEffect>
                                  </p:childTnLst>
                                </p:cTn>
                              </p:par>
                              <p:par>
                                <p:cTn id="31" presetID="16" presetClass="entr" presetSubtype="21"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barn(inVertical)">
                                      <p:cBhvr>
                                        <p:cTn id="33" dur="500"/>
                                        <p:tgtEl>
                                          <p:spTgt spid="35"/>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arn(inVertical)">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60087" y="62283"/>
            <a:ext cx="8378053" cy="769441"/>
          </a:xfrm>
          <a:prstGeom prst="rect">
            <a:avLst/>
          </a:prstGeom>
          <a:solidFill>
            <a:schemeClr val="accent1"/>
          </a:solidFill>
          <a:ln>
            <a:solidFill>
              <a:schemeClr val="accent1"/>
            </a:solidFill>
          </a:ln>
        </p:spPr>
        <p:txBody>
          <a:bodyPr wrap="square" rtlCol="0">
            <a:spAutoFit/>
          </a:bodyPr>
          <a:lstStyle/>
          <a:p>
            <a:pPr algn="ctr"/>
            <a:r>
              <a:rPr lang="fr-FR" sz="4400" b="1" dirty="0">
                <a:latin typeface="Times New Roman" panose="02020603050405020304" pitchFamily="18" charset="0"/>
                <a:cs typeface="Times New Roman" panose="02020603050405020304" pitchFamily="18" charset="0"/>
              </a:rPr>
              <a:t>CONTEXTE </a:t>
            </a:r>
            <a:endParaRPr lang="en-US" sz="4400" b="1" dirty="0">
              <a:latin typeface="Times New Roman" panose="02020603050405020304" pitchFamily="18" charset="0"/>
              <a:cs typeface="Times New Roman" panose="02020603050405020304" pitchFamily="18" charset="0"/>
            </a:endParaRPr>
          </a:p>
        </p:txBody>
      </p:sp>
      <p:sp>
        <p:nvSpPr>
          <p:cNvPr id="5" name="Espace réservé du numéro de diapositive 4"/>
          <p:cNvSpPr>
            <a:spLocks noGrp="1"/>
          </p:cNvSpPr>
          <p:nvPr>
            <p:ph type="sldNum" sz="quarter" idx="12"/>
          </p:nvPr>
        </p:nvSpPr>
        <p:spPr/>
        <p:txBody>
          <a:bodyPr/>
          <a:lstStyle/>
          <a:p>
            <a:r>
              <a:rPr lang="en-US" sz="3200" dirty="0">
                <a:latin typeface="Times New Roman" panose="02020603050405020304" pitchFamily="18" charset="0"/>
                <a:cs typeface="Times New Roman" panose="02020603050405020304" pitchFamily="18" charset="0"/>
              </a:rPr>
              <a:t>3</a:t>
            </a:r>
          </a:p>
        </p:txBody>
      </p:sp>
      <p:sp>
        <p:nvSpPr>
          <p:cNvPr id="57" name="Espace réservé du pied de page 16">
            <a:extLst>
              <a:ext uri="{FF2B5EF4-FFF2-40B4-BE49-F238E27FC236}">
                <a16:creationId xmlns:a16="http://schemas.microsoft.com/office/drawing/2014/main" id="{E9ACB786-2ABE-4355-9645-B29868166ADD}"/>
              </a:ext>
            </a:extLst>
          </p:cNvPr>
          <p:cNvSpPr txBox="1">
            <a:spLocks/>
          </p:cNvSpPr>
          <p:nvPr/>
        </p:nvSpPr>
        <p:spPr>
          <a:xfrm>
            <a:off x="2840233" y="5634710"/>
            <a:ext cx="3617103"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fr-FR">
                <a:latin typeface="Times New Roman" panose="02020603050405020304" pitchFamily="18" charset="0"/>
                <a:cs typeface="Times New Roman" panose="02020603050405020304" pitchFamily="18" charset="0"/>
              </a:rPr>
              <a:t>Pr Emmanuel TONYE</a:t>
            </a:r>
          </a:p>
        </p:txBody>
      </p:sp>
      <p:sp>
        <p:nvSpPr>
          <p:cNvPr id="58" name="Espace réservé de la date 19">
            <a:extLst>
              <a:ext uri="{FF2B5EF4-FFF2-40B4-BE49-F238E27FC236}">
                <a16:creationId xmlns:a16="http://schemas.microsoft.com/office/drawing/2014/main" id="{58B15280-DE1C-4161-9F52-A510D6AAEC81}"/>
              </a:ext>
            </a:extLst>
          </p:cNvPr>
          <p:cNvSpPr txBox="1">
            <a:spLocks/>
          </p:cNvSpPr>
          <p:nvPr/>
        </p:nvSpPr>
        <p:spPr>
          <a:xfrm>
            <a:off x="898555" y="5634710"/>
            <a:ext cx="1854203"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C03CBD64-CDFA-4F69-9C5E-364116251D93}" type="datetime1">
              <a:rPr lang="fr-FR">
                <a:latin typeface="Times New Roman" panose="02020603050405020304" pitchFamily="18" charset="0"/>
                <a:cs typeface="Times New Roman" panose="02020603050405020304" pitchFamily="18" charset="0"/>
              </a:rPr>
              <a:pPr>
                <a:defRPr/>
              </a:pPr>
              <a:t>21/12/2018</a:t>
            </a:fld>
            <a:endParaRPr lang="fr-FR">
              <a:latin typeface="Times New Roman" panose="02020603050405020304" pitchFamily="18" charset="0"/>
              <a:cs typeface="Times New Roman" panose="02020603050405020304" pitchFamily="18" charset="0"/>
            </a:endParaRPr>
          </a:p>
        </p:txBody>
      </p:sp>
      <p:sp>
        <p:nvSpPr>
          <p:cNvPr id="77" name="Espace réservé du numéro de diapositive 16">
            <a:extLst>
              <a:ext uri="{FF2B5EF4-FFF2-40B4-BE49-F238E27FC236}">
                <a16:creationId xmlns:a16="http://schemas.microsoft.com/office/drawing/2014/main" id="{EFF57DE7-F608-469D-AE84-3AFD4EEB09FB}"/>
              </a:ext>
            </a:extLst>
          </p:cNvPr>
          <p:cNvSpPr txBox="1">
            <a:spLocks/>
          </p:cNvSpPr>
          <p:nvPr/>
        </p:nvSpPr>
        <p:spPr>
          <a:xfrm>
            <a:off x="7713622" y="7996562"/>
            <a:ext cx="984019" cy="365125"/>
          </a:xfrm>
          <a:prstGeom prst="rect">
            <a:avLst/>
          </a:prstGeom>
        </p:spPr>
        <p:txBody>
          <a:bodyPr vert="horz" lIns="91440" tIns="45720" rIns="91440" bIns="45720" rtlCol="0" anchor="ctr"/>
          <a:lstStyle>
            <a:defPPr>
              <a:defRPr lang="en-US"/>
            </a:defPPr>
            <a:lvl1pPr marL="0" algn="r" defTabSz="457200" rtl="0" eaLnBrk="0" latinLnBrk="0" hangingPunct="0">
              <a:defRPr sz="105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0" latinLnBrk="0" hangingPunct="0">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0" latinLnBrk="0" hangingPunct="0">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0" latinLnBrk="0" hangingPunct="0">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0" latinLnBrk="0" hangingPunct="0">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6pPr>
            <a:lvl7pPr marL="2971800" indent="-228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7pPr>
            <a:lvl8pPr marL="3429000" indent="-228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8pPr>
            <a:lvl9pPr marL="3886200" indent="-228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9pPr>
          </a:lstStyle>
          <a:p>
            <a:pPr eaLnBrk="1" hangingPunct="1"/>
            <a:fld id="{4333715B-B7F0-4F45-ACA5-90F26630FEE1}" type="slidenum">
              <a:rPr lang="fr-FR" altLang="en-US" sz="1051">
                <a:solidFill>
                  <a:srgbClr val="898989"/>
                </a:solidFill>
                <a:latin typeface="Times New Roman" panose="02020603050405020304" pitchFamily="18" charset="0"/>
                <a:cs typeface="Times New Roman" panose="02020603050405020304" pitchFamily="18" charset="0"/>
              </a:rPr>
              <a:pPr eaLnBrk="1" hangingPunct="1"/>
              <a:t>6</a:t>
            </a:fld>
            <a:endParaRPr lang="fr-FR" altLang="en-US" sz="1051">
              <a:solidFill>
                <a:srgbClr val="898989"/>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CD3F587-319F-4DC2-A63C-EF5ECB93AB34}"/>
              </a:ext>
            </a:extLst>
          </p:cNvPr>
          <p:cNvSpPr txBox="1"/>
          <p:nvPr/>
        </p:nvSpPr>
        <p:spPr>
          <a:xfrm>
            <a:off x="106774" y="1045916"/>
            <a:ext cx="8684677" cy="369332"/>
          </a:xfrm>
          <a:prstGeom prst="rect">
            <a:avLst/>
          </a:prstGeom>
          <a:noFill/>
        </p:spPr>
        <p:txBody>
          <a:bodyPr wrap="square" rtlCol="0">
            <a:spAutoFit/>
          </a:bodyPr>
          <a:lstStyle/>
          <a:p>
            <a:endParaRPr lang="en-US"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CCA8F7A-7067-456E-89B4-065BEA630610}"/>
              </a:ext>
            </a:extLst>
          </p:cNvPr>
          <p:cNvSpPr txBox="1"/>
          <p:nvPr/>
        </p:nvSpPr>
        <p:spPr>
          <a:xfrm>
            <a:off x="4122057" y="3686629"/>
            <a:ext cx="914400" cy="369332"/>
          </a:xfrm>
          <a:prstGeom prst="rect">
            <a:avLst/>
          </a:prstGeom>
          <a:noFill/>
        </p:spPr>
        <p:txBody>
          <a:bodyPr wrap="square" rtlCol="0">
            <a:spAutoFit/>
          </a:bodyPr>
          <a:lstStyle/>
          <a:p>
            <a:endParaRPr lang="en-US">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4F6395D-B3C3-428D-998C-C35C3AFD2C70}"/>
              </a:ext>
            </a:extLst>
          </p:cNvPr>
          <p:cNvSpPr txBox="1"/>
          <p:nvPr/>
        </p:nvSpPr>
        <p:spPr>
          <a:xfrm>
            <a:off x="4122057" y="3686629"/>
            <a:ext cx="914400" cy="369332"/>
          </a:xfrm>
          <a:prstGeom prst="rect">
            <a:avLst/>
          </a:prstGeom>
          <a:noFill/>
        </p:spPr>
        <p:txBody>
          <a:bodyPr wrap="square" rtlCol="0">
            <a:spAutoFit/>
          </a:bodyPr>
          <a:lstStyle/>
          <a:p>
            <a:endParaRPr lang="en-US">
              <a:latin typeface="Times New Roman" panose="02020603050405020304" pitchFamily="18" charset="0"/>
              <a:cs typeface="Times New Roman" panose="02020603050405020304" pitchFamily="18" charset="0"/>
            </a:endParaRPr>
          </a:p>
        </p:txBody>
      </p:sp>
      <p:sp>
        <p:nvSpPr>
          <p:cNvPr id="11" name="Rectangle à coins arrondis 10"/>
          <p:cNvSpPr/>
          <p:nvPr/>
        </p:nvSpPr>
        <p:spPr>
          <a:xfrm>
            <a:off x="106773" y="2908432"/>
            <a:ext cx="1658319"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rPr>
              <a:t>CAMTEL</a:t>
            </a:r>
          </a:p>
        </p:txBody>
      </p:sp>
      <p:sp>
        <p:nvSpPr>
          <p:cNvPr id="15" name="Rectangle à coins arrondis 14"/>
          <p:cNvSpPr/>
          <p:nvPr/>
        </p:nvSpPr>
        <p:spPr>
          <a:xfrm>
            <a:off x="3643229" y="1951957"/>
            <a:ext cx="4994911" cy="5276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lgn="ctr">
              <a:buFont typeface="Wingdings" panose="05000000000000000000" pitchFamily="2" charset="2"/>
              <a:buChar char="Ø"/>
            </a:pPr>
            <a:r>
              <a:rPr lang="fr-FR" dirty="0">
                <a:solidFill>
                  <a:schemeClr val="tx1"/>
                </a:solidFill>
              </a:rPr>
              <a:t>La densification et l’expansion du réseau mobile</a:t>
            </a:r>
            <a:r>
              <a:rPr lang="fr-FR" dirty="0"/>
              <a:t> </a:t>
            </a:r>
          </a:p>
        </p:txBody>
      </p:sp>
      <p:sp>
        <p:nvSpPr>
          <p:cNvPr id="553" name="Rectangle à coins arrondis 552"/>
          <p:cNvSpPr/>
          <p:nvPr/>
        </p:nvSpPr>
        <p:spPr>
          <a:xfrm>
            <a:off x="3673104" y="3915018"/>
            <a:ext cx="5024543" cy="11093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lgn="ctr">
              <a:buFont typeface="Wingdings" panose="05000000000000000000" pitchFamily="2" charset="2"/>
              <a:buChar char="Ø"/>
            </a:pPr>
            <a:r>
              <a:rPr lang="fr-FR" dirty="0">
                <a:solidFill>
                  <a:schemeClr val="tx1"/>
                </a:solidFill>
              </a:rPr>
              <a:t>Arrimage aux exigences et évolution nouvelles technologies et nouveaux  concepts</a:t>
            </a:r>
            <a:endParaRPr lang="fr-FR" dirty="0"/>
          </a:p>
        </p:txBody>
      </p:sp>
      <p:cxnSp>
        <p:nvCxnSpPr>
          <p:cNvPr id="17" name="Connecteur droit avec flèche 16"/>
          <p:cNvCxnSpPr>
            <a:stCxn id="11" idx="3"/>
            <a:endCxn id="15" idx="1"/>
          </p:cNvCxnSpPr>
          <p:nvPr/>
        </p:nvCxnSpPr>
        <p:spPr>
          <a:xfrm flipV="1">
            <a:off x="1765092" y="2215757"/>
            <a:ext cx="1878137" cy="1149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a:stCxn id="11" idx="3"/>
            <a:endCxn id="553" idx="1"/>
          </p:cNvCxnSpPr>
          <p:nvPr/>
        </p:nvCxnSpPr>
        <p:spPr>
          <a:xfrm>
            <a:off x="1765092" y="3365637"/>
            <a:ext cx="1908011" cy="1104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163499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down)">
                                      <p:cBhvr>
                                        <p:cTn id="14" dur="500"/>
                                        <p:tgtEl>
                                          <p:spTgt spid="17"/>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53"/>
                                        </p:tgtEl>
                                        <p:attrNameLst>
                                          <p:attrName>style.visibility</p:attrName>
                                        </p:attrNameLst>
                                      </p:cBhvr>
                                      <p:to>
                                        <p:strVal val="visible"/>
                                      </p:to>
                                    </p:set>
                                    <p:animEffect transition="in" filter="wipe(down)">
                                      <p:cBhvr>
                                        <p:cTn id="25" dur="5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55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60087" y="62283"/>
            <a:ext cx="8378053" cy="769441"/>
          </a:xfrm>
          <a:prstGeom prst="rect">
            <a:avLst/>
          </a:prstGeom>
          <a:solidFill>
            <a:schemeClr val="accent1"/>
          </a:solidFill>
          <a:ln>
            <a:solidFill>
              <a:schemeClr val="accent1"/>
            </a:solidFill>
          </a:ln>
        </p:spPr>
        <p:txBody>
          <a:bodyPr wrap="square" rtlCol="0">
            <a:spAutoFit/>
          </a:bodyPr>
          <a:lstStyle/>
          <a:p>
            <a:pPr algn="ctr"/>
            <a:r>
              <a:rPr lang="fr-FR" sz="4400" b="1" dirty="0">
                <a:latin typeface="Times New Roman" panose="02020603050405020304" pitchFamily="18" charset="0"/>
                <a:cs typeface="Times New Roman" panose="02020603050405020304" pitchFamily="18" charset="0"/>
              </a:rPr>
              <a:t>PROBLEMATIQUE(1/2)</a:t>
            </a:r>
            <a:endParaRPr lang="en-US" sz="4400" b="1" dirty="0">
              <a:latin typeface="Times New Roman" panose="02020603050405020304" pitchFamily="18" charset="0"/>
              <a:cs typeface="Times New Roman" panose="02020603050405020304" pitchFamily="18" charset="0"/>
            </a:endParaRPr>
          </a:p>
        </p:txBody>
      </p:sp>
      <p:sp>
        <p:nvSpPr>
          <p:cNvPr id="5" name="Espace réservé du numéro de diapositive 4"/>
          <p:cNvSpPr>
            <a:spLocks noGrp="1"/>
          </p:cNvSpPr>
          <p:nvPr>
            <p:ph type="sldNum" sz="quarter" idx="12"/>
          </p:nvPr>
        </p:nvSpPr>
        <p:spPr/>
        <p:txBody>
          <a:bodyPr/>
          <a:lstStyle/>
          <a:p>
            <a:r>
              <a:rPr lang="en-US" sz="3200" dirty="0">
                <a:latin typeface="Times New Roman" panose="02020603050405020304" pitchFamily="18" charset="0"/>
                <a:cs typeface="Times New Roman" panose="02020603050405020304" pitchFamily="18" charset="0"/>
              </a:rPr>
              <a:t>4</a:t>
            </a:r>
          </a:p>
        </p:txBody>
      </p:sp>
      <p:sp>
        <p:nvSpPr>
          <p:cNvPr id="57" name="Espace réservé du pied de page 16">
            <a:extLst>
              <a:ext uri="{FF2B5EF4-FFF2-40B4-BE49-F238E27FC236}">
                <a16:creationId xmlns:a16="http://schemas.microsoft.com/office/drawing/2014/main" id="{E9ACB786-2ABE-4355-9645-B29868166ADD}"/>
              </a:ext>
            </a:extLst>
          </p:cNvPr>
          <p:cNvSpPr txBox="1">
            <a:spLocks/>
          </p:cNvSpPr>
          <p:nvPr/>
        </p:nvSpPr>
        <p:spPr>
          <a:xfrm>
            <a:off x="2840233" y="5634710"/>
            <a:ext cx="3617103"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fr-FR">
                <a:latin typeface="Times New Roman" panose="02020603050405020304" pitchFamily="18" charset="0"/>
                <a:cs typeface="Times New Roman" panose="02020603050405020304" pitchFamily="18" charset="0"/>
              </a:rPr>
              <a:t>Pr Emmanuel TONYE</a:t>
            </a:r>
          </a:p>
        </p:txBody>
      </p:sp>
      <p:sp>
        <p:nvSpPr>
          <p:cNvPr id="58" name="Espace réservé de la date 19">
            <a:extLst>
              <a:ext uri="{FF2B5EF4-FFF2-40B4-BE49-F238E27FC236}">
                <a16:creationId xmlns:a16="http://schemas.microsoft.com/office/drawing/2014/main" id="{58B15280-DE1C-4161-9F52-A510D6AAEC81}"/>
              </a:ext>
            </a:extLst>
          </p:cNvPr>
          <p:cNvSpPr txBox="1">
            <a:spLocks/>
          </p:cNvSpPr>
          <p:nvPr/>
        </p:nvSpPr>
        <p:spPr>
          <a:xfrm>
            <a:off x="898555" y="5634710"/>
            <a:ext cx="1854203"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C03CBD64-CDFA-4F69-9C5E-364116251D93}" type="datetime1">
              <a:rPr lang="fr-FR">
                <a:latin typeface="Times New Roman" panose="02020603050405020304" pitchFamily="18" charset="0"/>
                <a:cs typeface="Times New Roman" panose="02020603050405020304" pitchFamily="18" charset="0"/>
              </a:rPr>
              <a:pPr>
                <a:defRPr/>
              </a:pPr>
              <a:t>21/12/2018</a:t>
            </a:fld>
            <a:endParaRPr lang="fr-FR">
              <a:latin typeface="Times New Roman" panose="02020603050405020304" pitchFamily="18" charset="0"/>
              <a:cs typeface="Times New Roman" panose="02020603050405020304" pitchFamily="18" charset="0"/>
            </a:endParaRPr>
          </a:p>
        </p:txBody>
      </p:sp>
      <p:sp>
        <p:nvSpPr>
          <p:cNvPr id="77" name="Espace réservé du numéro de diapositive 16">
            <a:extLst>
              <a:ext uri="{FF2B5EF4-FFF2-40B4-BE49-F238E27FC236}">
                <a16:creationId xmlns:a16="http://schemas.microsoft.com/office/drawing/2014/main" id="{EFF57DE7-F608-469D-AE84-3AFD4EEB09FB}"/>
              </a:ext>
            </a:extLst>
          </p:cNvPr>
          <p:cNvSpPr txBox="1">
            <a:spLocks/>
          </p:cNvSpPr>
          <p:nvPr/>
        </p:nvSpPr>
        <p:spPr>
          <a:xfrm>
            <a:off x="7713622" y="7996562"/>
            <a:ext cx="984019" cy="365125"/>
          </a:xfrm>
          <a:prstGeom prst="rect">
            <a:avLst/>
          </a:prstGeom>
        </p:spPr>
        <p:txBody>
          <a:bodyPr vert="horz" lIns="91440" tIns="45720" rIns="91440" bIns="45720" rtlCol="0" anchor="ctr"/>
          <a:lstStyle>
            <a:defPPr>
              <a:defRPr lang="en-US"/>
            </a:defPPr>
            <a:lvl1pPr marL="0" algn="r" defTabSz="457200" rtl="0" eaLnBrk="0" latinLnBrk="0" hangingPunct="0">
              <a:defRPr sz="105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0" latinLnBrk="0" hangingPunct="0">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0" latinLnBrk="0" hangingPunct="0">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0" latinLnBrk="0" hangingPunct="0">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0" latinLnBrk="0" hangingPunct="0">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6pPr>
            <a:lvl7pPr marL="2971800" indent="-228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7pPr>
            <a:lvl8pPr marL="3429000" indent="-228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8pPr>
            <a:lvl9pPr marL="3886200" indent="-228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9pPr>
          </a:lstStyle>
          <a:p>
            <a:pPr eaLnBrk="1" hangingPunct="1"/>
            <a:fld id="{4333715B-B7F0-4F45-ACA5-90F26630FEE1}" type="slidenum">
              <a:rPr lang="fr-FR" altLang="en-US" sz="1051">
                <a:solidFill>
                  <a:srgbClr val="898989"/>
                </a:solidFill>
                <a:latin typeface="Times New Roman" panose="02020603050405020304" pitchFamily="18" charset="0"/>
                <a:cs typeface="Times New Roman" panose="02020603050405020304" pitchFamily="18" charset="0"/>
              </a:rPr>
              <a:pPr eaLnBrk="1" hangingPunct="1"/>
              <a:t>7</a:t>
            </a:fld>
            <a:endParaRPr lang="fr-FR" altLang="en-US" sz="1051">
              <a:solidFill>
                <a:srgbClr val="898989"/>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CD3F587-319F-4DC2-A63C-EF5ECB93AB34}"/>
              </a:ext>
            </a:extLst>
          </p:cNvPr>
          <p:cNvSpPr txBox="1"/>
          <p:nvPr/>
        </p:nvSpPr>
        <p:spPr>
          <a:xfrm>
            <a:off x="106774" y="1045916"/>
            <a:ext cx="8684677" cy="369332"/>
          </a:xfrm>
          <a:prstGeom prst="rect">
            <a:avLst/>
          </a:prstGeom>
          <a:noFill/>
        </p:spPr>
        <p:txBody>
          <a:bodyPr wrap="square" rtlCol="0">
            <a:spAutoFit/>
          </a:bodyPr>
          <a:lstStyle/>
          <a:p>
            <a:endParaRPr lang="en-US"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CCA8F7A-7067-456E-89B4-065BEA630610}"/>
              </a:ext>
            </a:extLst>
          </p:cNvPr>
          <p:cNvSpPr txBox="1"/>
          <p:nvPr/>
        </p:nvSpPr>
        <p:spPr>
          <a:xfrm>
            <a:off x="4122057" y="3686629"/>
            <a:ext cx="914400" cy="369332"/>
          </a:xfrm>
          <a:prstGeom prst="rect">
            <a:avLst/>
          </a:prstGeom>
          <a:noFill/>
        </p:spPr>
        <p:txBody>
          <a:bodyPr wrap="square" rtlCol="0">
            <a:spAutoFit/>
          </a:bodyPr>
          <a:lstStyle/>
          <a:p>
            <a:endParaRPr lang="en-US">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4F6395D-B3C3-428D-998C-C35C3AFD2C70}"/>
              </a:ext>
            </a:extLst>
          </p:cNvPr>
          <p:cNvSpPr txBox="1"/>
          <p:nvPr/>
        </p:nvSpPr>
        <p:spPr>
          <a:xfrm>
            <a:off x="4122057" y="3686629"/>
            <a:ext cx="914400" cy="369332"/>
          </a:xfrm>
          <a:prstGeom prst="rect">
            <a:avLst/>
          </a:prstGeom>
          <a:noFill/>
        </p:spPr>
        <p:txBody>
          <a:bodyPr wrap="square" rtlCol="0">
            <a:spAutoFit/>
          </a:bodyPr>
          <a:lstStyle/>
          <a:p>
            <a:endParaRPr lang="en-US">
              <a:latin typeface="Times New Roman" panose="02020603050405020304" pitchFamily="18" charset="0"/>
              <a:cs typeface="Times New Roman" panose="02020603050405020304" pitchFamily="18" charset="0"/>
            </a:endParaRPr>
          </a:p>
        </p:txBody>
      </p:sp>
      <p:sp>
        <p:nvSpPr>
          <p:cNvPr id="18" name="Rectangle à coins arrondis 17"/>
          <p:cNvSpPr/>
          <p:nvPr/>
        </p:nvSpPr>
        <p:spPr>
          <a:xfrm>
            <a:off x="2554739" y="1036636"/>
            <a:ext cx="3964541" cy="84762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Stratégie de densification/Expansion d’un réseau</a:t>
            </a:r>
          </a:p>
        </p:txBody>
      </p:sp>
      <p:cxnSp>
        <p:nvCxnSpPr>
          <p:cNvPr id="19" name="Connecteur droit avec flèche 18"/>
          <p:cNvCxnSpPr>
            <a:endCxn id="21" idx="0"/>
          </p:cNvCxnSpPr>
          <p:nvPr/>
        </p:nvCxnSpPr>
        <p:spPr>
          <a:xfrm>
            <a:off x="6519280" y="1365479"/>
            <a:ext cx="1312362" cy="955829"/>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à coins arrondis 20"/>
          <p:cNvSpPr/>
          <p:nvPr/>
        </p:nvSpPr>
        <p:spPr>
          <a:xfrm>
            <a:off x="6519279" y="2321308"/>
            <a:ext cx="2624725" cy="78905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b="1" dirty="0">
                <a:solidFill>
                  <a:schemeClr val="tx1"/>
                </a:solidFill>
              </a:rPr>
              <a:t>Ajout en continu des stations de base</a:t>
            </a:r>
          </a:p>
          <a:p>
            <a:pPr algn="ctr"/>
            <a:endParaRPr lang="fr-FR" b="1" dirty="0"/>
          </a:p>
        </p:txBody>
      </p:sp>
      <p:sp>
        <p:nvSpPr>
          <p:cNvPr id="22" name="Rectangle à coins arrondis 21"/>
          <p:cNvSpPr/>
          <p:nvPr/>
        </p:nvSpPr>
        <p:spPr>
          <a:xfrm>
            <a:off x="4" y="2321312"/>
            <a:ext cx="2554735" cy="7934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b="1" dirty="0">
                <a:solidFill>
                  <a:schemeClr val="tx1"/>
                </a:solidFill>
              </a:rPr>
              <a:t>Ajout d’interfaces radio </a:t>
            </a:r>
          </a:p>
          <a:p>
            <a:pPr algn="ctr"/>
            <a:endParaRPr lang="fr-FR" b="1" dirty="0"/>
          </a:p>
        </p:txBody>
      </p:sp>
      <p:cxnSp>
        <p:nvCxnSpPr>
          <p:cNvPr id="23" name="Connecteur droit avec flèche 22"/>
          <p:cNvCxnSpPr>
            <a:stCxn id="18" idx="1"/>
            <a:endCxn id="22" idx="0"/>
          </p:cNvCxnSpPr>
          <p:nvPr/>
        </p:nvCxnSpPr>
        <p:spPr>
          <a:xfrm flipH="1">
            <a:off x="1277373" y="1460451"/>
            <a:ext cx="1277367" cy="860859"/>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à coins arrondis 23"/>
          <p:cNvSpPr/>
          <p:nvPr/>
        </p:nvSpPr>
        <p:spPr>
          <a:xfrm>
            <a:off x="4" y="3880992"/>
            <a:ext cx="2554735" cy="86060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b="1" dirty="0">
                <a:solidFill>
                  <a:schemeClr val="tx1"/>
                </a:solidFill>
              </a:rPr>
              <a:t>Augmentation d’interférences</a:t>
            </a:r>
          </a:p>
        </p:txBody>
      </p:sp>
      <p:sp>
        <p:nvSpPr>
          <p:cNvPr id="25" name="Rectangle à coins arrondis 24"/>
          <p:cNvSpPr/>
          <p:nvPr/>
        </p:nvSpPr>
        <p:spPr>
          <a:xfrm>
            <a:off x="6647792" y="3792493"/>
            <a:ext cx="2387723" cy="8912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b="1" dirty="0" smtClean="0">
                <a:solidFill>
                  <a:schemeClr val="tx1"/>
                </a:solidFill>
              </a:rPr>
              <a:t>Point de blocage pour le </a:t>
            </a:r>
            <a:r>
              <a:rPr lang="fr-FR" b="1" dirty="0" err="1">
                <a:solidFill>
                  <a:schemeClr val="tx1"/>
                </a:solidFill>
              </a:rPr>
              <a:t>Backhaul</a:t>
            </a:r>
            <a:endParaRPr lang="fr-FR" b="1" dirty="0">
              <a:solidFill>
                <a:schemeClr val="tx1"/>
              </a:solidFill>
            </a:endParaRPr>
          </a:p>
        </p:txBody>
      </p:sp>
      <p:cxnSp>
        <p:nvCxnSpPr>
          <p:cNvPr id="26" name="Connecteur droit avec flèche 25"/>
          <p:cNvCxnSpPr>
            <a:stCxn id="22" idx="2"/>
            <a:endCxn id="24" idx="0"/>
          </p:cNvCxnSpPr>
          <p:nvPr/>
        </p:nvCxnSpPr>
        <p:spPr>
          <a:xfrm>
            <a:off x="1277367" y="3114727"/>
            <a:ext cx="0" cy="766269"/>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a:stCxn id="21" idx="2"/>
            <a:endCxn id="25" idx="0"/>
          </p:cNvCxnSpPr>
          <p:nvPr/>
        </p:nvCxnSpPr>
        <p:spPr>
          <a:xfrm>
            <a:off x="7831642" y="3110361"/>
            <a:ext cx="10012" cy="682132"/>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8" name="Rectangle à coins arrondis 27"/>
          <p:cNvSpPr/>
          <p:nvPr/>
        </p:nvSpPr>
        <p:spPr>
          <a:xfrm>
            <a:off x="2759359" y="5365888"/>
            <a:ext cx="3888432" cy="9144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b="1" dirty="0">
                <a:solidFill>
                  <a:schemeClr val="tx1"/>
                </a:solidFill>
              </a:rPr>
              <a:t>Dégradation de la </a:t>
            </a:r>
            <a:r>
              <a:rPr lang="fr-FR" b="1" dirty="0" err="1">
                <a:solidFill>
                  <a:schemeClr val="tx1"/>
                </a:solidFill>
              </a:rPr>
              <a:t>QoS</a:t>
            </a:r>
            <a:r>
              <a:rPr lang="fr-FR" b="1" dirty="0">
                <a:solidFill>
                  <a:schemeClr val="tx1"/>
                </a:solidFill>
              </a:rPr>
              <a:t>/QES</a:t>
            </a:r>
          </a:p>
        </p:txBody>
      </p:sp>
      <p:cxnSp>
        <p:nvCxnSpPr>
          <p:cNvPr id="29" name="Connecteur droit avec flèche 28"/>
          <p:cNvCxnSpPr>
            <a:stCxn id="24" idx="2"/>
          </p:cNvCxnSpPr>
          <p:nvPr/>
        </p:nvCxnSpPr>
        <p:spPr>
          <a:xfrm>
            <a:off x="1277370" y="4741600"/>
            <a:ext cx="1441403" cy="113512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a:stCxn id="25" idx="2"/>
            <a:endCxn id="28" idx="3"/>
          </p:cNvCxnSpPr>
          <p:nvPr/>
        </p:nvCxnSpPr>
        <p:spPr>
          <a:xfrm flipH="1">
            <a:off x="6647795" y="4683752"/>
            <a:ext cx="1193861" cy="1139336"/>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 descr="C:\Users\Tchagna Aurelle\Desktop\mécontent-avec-le-bossage-2394929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952" y="3184394"/>
            <a:ext cx="1539603" cy="1088251"/>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eur droit avec flèche 31"/>
          <p:cNvCxnSpPr>
            <a:endCxn id="31" idx="0"/>
          </p:cNvCxnSpPr>
          <p:nvPr/>
        </p:nvCxnSpPr>
        <p:spPr>
          <a:xfrm>
            <a:off x="4463111" y="1894481"/>
            <a:ext cx="9643" cy="128990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93758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arn(inVertical)">
                                      <p:cBhvr>
                                        <p:cTn id="10" dur="500"/>
                                        <p:tgtEl>
                                          <p:spTgt spid="32"/>
                                        </p:tgtEl>
                                      </p:cBhvr>
                                    </p:animEffect>
                                  </p:childTnLst>
                                </p:cTn>
                              </p:par>
                              <p:par>
                                <p:cTn id="11" presetID="16" presetClass="entr" presetSubtype="21"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inVertical)">
                                      <p:cBhvr>
                                        <p:cTn id="13" dur="500"/>
                                        <p:tgtEl>
                                          <p:spTgt spid="31"/>
                                        </p:tgtEl>
                                      </p:cBhvr>
                                    </p:animEffect>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1000" fill="hold"/>
                                        <p:tgtEl>
                                          <p:spTgt spid="23"/>
                                        </p:tgtEl>
                                        <p:attrNameLst>
                                          <p:attrName>ppt_x</p:attrName>
                                        </p:attrNameLst>
                                      </p:cBhvr>
                                      <p:tavLst>
                                        <p:tav tm="0">
                                          <p:val>
                                            <p:strVal val="#ppt_x"/>
                                          </p:val>
                                        </p:tav>
                                        <p:tav tm="100000">
                                          <p:val>
                                            <p:strVal val="#ppt_x"/>
                                          </p:val>
                                        </p:tav>
                                      </p:tavLst>
                                    </p:anim>
                                    <p:anim calcmode="lin" valueType="num">
                                      <p:cBhvr additive="base">
                                        <p:cTn id="18" dur="1000" fill="hold"/>
                                        <p:tgtEl>
                                          <p:spTgt spid="2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1000" fill="hold"/>
                                        <p:tgtEl>
                                          <p:spTgt spid="22"/>
                                        </p:tgtEl>
                                        <p:attrNameLst>
                                          <p:attrName>ppt_x</p:attrName>
                                        </p:attrNameLst>
                                      </p:cBhvr>
                                      <p:tavLst>
                                        <p:tav tm="0">
                                          <p:val>
                                            <p:strVal val="#ppt_x"/>
                                          </p:val>
                                        </p:tav>
                                        <p:tav tm="100000">
                                          <p:val>
                                            <p:strVal val="#ppt_x"/>
                                          </p:val>
                                        </p:tav>
                                      </p:tavLst>
                                    </p:anim>
                                    <p:anim calcmode="lin" valueType="num">
                                      <p:cBhvr additive="base">
                                        <p:cTn id="23" dur="1000" fill="hold"/>
                                        <p:tgtEl>
                                          <p:spTgt spid="22"/>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arn(inVertical)">
                                      <p:cBhvr>
                                        <p:cTn id="27" dur="1000"/>
                                        <p:tgtEl>
                                          <p:spTgt spid="26"/>
                                        </p:tgtEl>
                                      </p:cBhvr>
                                    </p:animEffect>
                                  </p:childTnLst>
                                </p:cTn>
                              </p:par>
                            </p:childTnLst>
                          </p:cTn>
                        </p:par>
                        <p:par>
                          <p:cTn id="28" fill="hold">
                            <p:stCondLst>
                              <p:cond delay="3500"/>
                            </p:stCondLst>
                            <p:childTnLst>
                              <p:par>
                                <p:cTn id="29" presetID="16" presetClass="entr" presetSubtype="21"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arn(inVertical)">
                                      <p:cBhvr>
                                        <p:cTn id="31" dur="1000"/>
                                        <p:tgtEl>
                                          <p:spTgt spid="24"/>
                                        </p:tgtEl>
                                      </p:cBhvr>
                                    </p:animEffect>
                                  </p:childTnLst>
                                </p:cTn>
                              </p:par>
                            </p:childTnLst>
                          </p:cTn>
                        </p:par>
                        <p:par>
                          <p:cTn id="32" fill="hold">
                            <p:stCondLst>
                              <p:cond delay="45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childTnLst>
                                </p:cTn>
                              </p:par>
                            </p:childTnLst>
                          </p:cTn>
                        </p:par>
                        <p:par>
                          <p:cTn id="36" fill="hold">
                            <p:stCondLst>
                              <p:cond delay="55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childTnLst>
                                </p:cTn>
                              </p:par>
                            </p:childTnLst>
                          </p:cTn>
                        </p:par>
                        <p:par>
                          <p:cTn id="40" fill="hold">
                            <p:stCondLst>
                              <p:cond delay="6500"/>
                            </p:stCondLst>
                            <p:childTnLst>
                              <p:par>
                                <p:cTn id="41" presetID="10" presetClass="entr" presetSubtype="0"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childTnLst>
                                </p:cTn>
                              </p:par>
                            </p:childTnLst>
                          </p:cTn>
                        </p:par>
                        <p:par>
                          <p:cTn id="44" fill="hold">
                            <p:stCondLst>
                              <p:cond delay="7500"/>
                            </p:stCondLst>
                            <p:childTnLst>
                              <p:par>
                                <p:cTn id="45" presetID="10" presetClass="entr" presetSubtype="0"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1000"/>
                                        <p:tgtEl>
                                          <p:spTgt spid="25"/>
                                        </p:tgtEl>
                                      </p:cBhvr>
                                    </p:animEffect>
                                  </p:childTnLst>
                                </p:cTn>
                              </p:par>
                            </p:childTnLst>
                          </p:cTn>
                        </p:par>
                        <p:par>
                          <p:cTn id="48" fill="hold">
                            <p:stCondLst>
                              <p:cond delay="8500"/>
                            </p:stCondLst>
                            <p:childTnLst>
                              <p:par>
                                <p:cTn id="49" presetID="42"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1000"/>
                                        <p:tgtEl>
                                          <p:spTgt spid="29"/>
                                        </p:tgtEl>
                                      </p:cBhvr>
                                    </p:animEffect>
                                    <p:anim calcmode="lin" valueType="num">
                                      <p:cBhvr>
                                        <p:cTn id="52" dur="1000" fill="hold"/>
                                        <p:tgtEl>
                                          <p:spTgt spid="29"/>
                                        </p:tgtEl>
                                        <p:attrNameLst>
                                          <p:attrName>ppt_x</p:attrName>
                                        </p:attrNameLst>
                                      </p:cBhvr>
                                      <p:tavLst>
                                        <p:tav tm="0">
                                          <p:val>
                                            <p:strVal val="#ppt_x"/>
                                          </p:val>
                                        </p:tav>
                                        <p:tav tm="100000">
                                          <p:val>
                                            <p:strVal val="#ppt_x"/>
                                          </p:val>
                                        </p:tav>
                                      </p:tavLst>
                                    </p:anim>
                                    <p:anim calcmode="lin" valueType="num">
                                      <p:cBhvr>
                                        <p:cTn id="53" dur="1000" fill="hold"/>
                                        <p:tgtEl>
                                          <p:spTgt spid="29"/>
                                        </p:tgtEl>
                                        <p:attrNameLst>
                                          <p:attrName>ppt_y</p:attrName>
                                        </p:attrNameLst>
                                      </p:cBhvr>
                                      <p:tavLst>
                                        <p:tav tm="0">
                                          <p:val>
                                            <p:strVal val="#ppt_y+.1"/>
                                          </p:val>
                                        </p:tav>
                                        <p:tav tm="100000">
                                          <p:val>
                                            <p:strVal val="#ppt_y"/>
                                          </p:val>
                                        </p:tav>
                                      </p:tavLst>
                                    </p:anim>
                                  </p:childTnLst>
                                </p:cTn>
                              </p:par>
                            </p:childTnLst>
                          </p:cTn>
                        </p:par>
                        <p:par>
                          <p:cTn id="54" fill="hold">
                            <p:stCondLst>
                              <p:cond delay="9500"/>
                            </p:stCondLst>
                            <p:childTnLst>
                              <p:par>
                                <p:cTn id="55" presetID="42" presetClass="entr" presetSubtype="0"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1000"/>
                                        <p:tgtEl>
                                          <p:spTgt spid="28"/>
                                        </p:tgtEl>
                                      </p:cBhvr>
                                    </p:animEffect>
                                    <p:anim calcmode="lin" valueType="num">
                                      <p:cBhvr>
                                        <p:cTn id="58" dur="1000" fill="hold"/>
                                        <p:tgtEl>
                                          <p:spTgt spid="28"/>
                                        </p:tgtEl>
                                        <p:attrNameLst>
                                          <p:attrName>ppt_x</p:attrName>
                                        </p:attrNameLst>
                                      </p:cBhvr>
                                      <p:tavLst>
                                        <p:tav tm="0">
                                          <p:val>
                                            <p:strVal val="#ppt_x"/>
                                          </p:val>
                                        </p:tav>
                                        <p:tav tm="100000">
                                          <p:val>
                                            <p:strVal val="#ppt_x"/>
                                          </p:val>
                                        </p:tav>
                                      </p:tavLst>
                                    </p:anim>
                                    <p:anim calcmode="lin" valueType="num">
                                      <p:cBhvr>
                                        <p:cTn id="59" dur="1000" fill="hold"/>
                                        <p:tgtEl>
                                          <p:spTgt spid="28"/>
                                        </p:tgtEl>
                                        <p:attrNameLst>
                                          <p:attrName>ppt_y</p:attrName>
                                        </p:attrNameLst>
                                      </p:cBhvr>
                                      <p:tavLst>
                                        <p:tav tm="0">
                                          <p:val>
                                            <p:strVal val="#ppt_y+.1"/>
                                          </p:val>
                                        </p:tav>
                                        <p:tav tm="100000">
                                          <p:val>
                                            <p:strVal val="#ppt_y"/>
                                          </p:val>
                                        </p:tav>
                                      </p:tavLst>
                                    </p:anim>
                                  </p:childTnLst>
                                </p:cTn>
                              </p:par>
                            </p:childTnLst>
                          </p:cTn>
                        </p:par>
                        <p:par>
                          <p:cTn id="60" fill="hold">
                            <p:stCondLst>
                              <p:cond delay="10500"/>
                            </p:stCondLst>
                            <p:childTnLst>
                              <p:par>
                                <p:cTn id="61" presetID="42"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0"/>
                                        <p:tgtEl>
                                          <p:spTgt spid="30"/>
                                        </p:tgtEl>
                                      </p:cBhvr>
                                    </p:animEffect>
                                    <p:anim calcmode="lin" valueType="num">
                                      <p:cBhvr>
                                        <p:cTn id="64" dur="1000" fill="hold"/>
                                        <p:tgtEl>
                                          <p:spTgt spid="30"/>
                                        </p:tgtEl>
                                        <p:attrNameLst>
                                          <p:attrName>ppt_x</p:attrName>
                                        </p:attrNameLst>
                                      </p:cBhvr>
                                      <p:tavLst>
                                        <p:tav tm="0">
                                          <p:val>
                                            <p:strVal val="#ppt_x"/>
                                          </p:val>
                                        </p:tav>
                                        <p:tav tm="100000">
                                          <p:val>
                                            <p:strVal val="#ppt_x"/>
                                          </p:val>
                                        </p:tav>
                                      </p:tavLst>
                                    </p:anim>
                                    <p:anim calcmode="lin" valueType="num">
                                      <p:cBhvr>
                                        <p:cTn id="6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2" grpId="0" animBg="1"/>
      <p:bldP spid="24" grpId="0" animBg="1"/>
      <p:bldP spid="25"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r>
              <a:rPr lang="en-US" sz="3200" dirty="0">
                <a:latin typeface="Times New Roman" panose="02020603050405020304" pitchFamily="18" charset="0"/>
                <a:cs typeface="Times New Roman" panose="02020603050405020304" pitchFamily="18" charset="0"/>
              </a:rPr>
              <a:t>5</a:t>
            </a:r>
          </a:p>
        </p:txBody>
      </p:sp>
      <p:sp>
        <p:nvSpPr>
          <p:cNvPr id="57" name="Espace réservé du pied de page 16">
            <a:extLst>
              <a:ext uri="{FF2B5EF4-FFF2-40B4-BE49-F238E27FC236}">
                <a16:creationId xmlns:a16="http://schemas.microsoft.com/office/drawing/2014/main" id="{E9ACB786-2ABE-4355-9645-B29868166ADD}"/>
              </a:ext>
            </a:extLst>
          </p:cNvPr>
          <p:cNvSpPr txBox="1">
            <a:spLocks/>
          </p:cNvSpPr>
          <p:nvPr/>
        </p:nvSpPr>
        <p:spPr>
          <a:xfrm>
            <a:off x="2840233" y="5634710"/>
            <a:ext cx="3617103"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fr-FR">
                <a:latin typeface="Times New Roman" panose="02020603050405020304" pitchFamily="18" charset="0"/>
                <a:cs typeface="Times New Roman" panose="02020603050405020304" pitchFamily="18" charset="0"/>
              </a:rPr>
              <a:t>Pr Emmanuel TONYE</a:t>
            </a:r>
          </a:p>
        </p:txBody>
      </p:sp>
      <p:sp>
        <p:nvSpPr>
          <p:cNvPr id="58" name="Espace réservé de la date 19">
            <a:extLst>
              <a:ext uri="{FF2B5EF4-FFF2-40B4-BE49-F238E27FC236}">
                <a16:creationId xmlns:a16="http://schemas.microsoft.com/office/drawing/2014/main" id="{58B15280-DE1C-4161-9F52-A510D6AAEC81}"/>
              </a:ext>
            </a:extLst>
          </p:cNvPr>
          <p:cNvSpPr txBox="1">
            <a:spLocks/>
          </p:cNvSpPr>
          <p:nvPr/>
        </p:nvSpPr>
        <p:spPr>
          <a:xfrm>
            <a:off x="898555" y="5634710"/>
            <a:ext cx="1854203"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C03CBD64-CDFA-4F69-9C5E-364116251D93}" type="datetime1">
              <a:rPr lang="fr-FR">
                <a:latin typeface="Times New Roman" panose="02020603050405020304" pitchFamily="18" charset="0"/>
                <a:cs typeface="Times New Roman" panose="02020603050405020304" pitchFamily="18" charset="0"/>
              </a:rPr>
              <a:pPr>
                <a:defRPr/>
              </a:pPr>
              <a:t>21/12/2018</a:t>
            </a:fld>
            <a:endParaRPr lang="fr-FR">
              <a:latin typeface="Times New Roman" panose="02020603050405020304" pitchFamily="18" charset="0"/>
              <a:cs typeface="Times New Roman" panose="02020603050405020304" pitchFamily="18" charset="0"/>
            </a:endParaRPr>
          </a:p>
        </p:txBody>
      </p:sp>
      <p:sp>
        <p:nvSpPr>
          <p:cNvPr id="77" name="Espace réservé du numéro de diapositive 16">
            <a:extLst>
              <a:ext uri="{FF2B5EF4-FFF2-40B4-BE49-F238E27FC236}">
                <a16:creationId xmlns:a16="http://schemas.microsoft.com/office/drawing/2014/main" id="{EFF57DE7-F608-469D-AE84-3AFD4EEB09FB}"/>
              </a:ext>
            </a:extLst>
          </p:cNvPr>
          <p:cNvSpPr txBox="1">
            <a:spLocks/>
          </p:cNvSpPr>
          <p:nvPr/>
        </p:nvSpPr>
        <p:spPr>
          <a:xfrm>
            <a:off x="7713622" y="7996562"/>
            <a:ext cx="984019" cy="365125"/>
          </a:xfrm>
          <a:prstGeom prst="rect">
            <a:avLst/>
          </a:prstGeom>
        </p:spPr>
        <p:txBody>
          <a:bodyPr vert="horz" lIns="91440" tIns="45720" rIns="91440" bIns="45720" rtlCol="0" anchor="ctr"/>
          <a:lstStyle>
            <a:defPPr>
              <a:defRPr lang="en-US"/>
            </a:defPPr>
            <a:lvl1pPr marL="0" algn="r" defTabSz="457200" rtl="0" eaLnBrk="0" latinLnBrk="0" hangingPunct="0">
              <a:defRPr sz="105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0" latinLnBrk="0" hangingPunct="0">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0" latinLnBrk="0" hangingPunct="0">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0" latinLnBrk="0" hangingPunct="0">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0" latinLnBrk="0" hangingPunct="0">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6pPr>
            <a:lvl7pPr marL="2971800" indent="-228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7pPr>
            <a:lvl8pPr marL="3429000" indent="-228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8pPr>
            <a:lvl9pPr marL="3886200" indent="-228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9pPr>
          </a:lstStyle>
          <a:p>
            <a:pPr eaLnBrk="1" hangingPunct="1"/>
            <a:fld id="{4333715B-B7F0-4F45-ACA5-90F26630FEE1}" type="slidenum">
              <a:rPr lang="fr-FR" altLang="en-US" sz="1051">
                <a:solidFill>
                  <a:srgbClr val="898989"/>
                </a:solidFill>
                <a:latin typeface="Times New Roman" panose="02020603050405020304" pitchFamily="18" charset="0"/>
                <a:cs typeface="Times New Roman" panose="02020603050405020304" pitchFamily="18" charset="0"/>
              </a:rPr>
              <a:pPr eaLnBrk="1" hangingPunct="1"/>
              <a:t>8</a:t>
            </a:fld>
            <a:endParaRPr lang="fr-FR" altLang="en-US" sz="1051">
              <a:solidFill>
                <a:srgbClr val="898989"/>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CD3F587-319F-4DC2-A63C-EF5ECB93AB34}"/>
              </a:ext>
            </a:extLst>
          </p:cNvPr>
          <p:cNvSpPr txBox="1"/>
          <p:nvPr/>
        </p:nvSpPr>
        <p:spPr>
          <a:xfrm>
            <a:off x="106774" y="1045916"/>
            <a:ext cx="8684677" cy="369332"/>
          </a:xfrm>
          <a:prstGeom prst="rect">
            <a:avLst/>
          </a:prstGeom>
          <a:noFill/>
        </p:spPr>
        <p:txBody>
          <a:bodyPr wrap="square" rtlCol="0">
            <a:spAutoFit/>
          </a:bodyPr>
          <a:lstStyle/>
          <a:p>
            <a:endParaRPr lang="en-US" b="1" dirty="0">
              <a:latin typeface="Times New Roman" panose="02020603050405020304" pitchFamily="18" charset="0"/>
              <a:cs typeface="Times New Roman" panose="02020603050405020304" pitchFamily="18" charset="0"/>
            </a:endParaRPr>
          </a:p>
        </p:txBody>
      </p:sp>
      <p:sp>
        <p:nvSpPr>
          <p:cNvPr id="21" name="ZoneTexte 20"/>
          <p:cNvSpPr txBox="1"/>
          <p:nvPr/>
        </p:nvSpPr>
        <p:spPr>
          <a:xfrm>
            <a:off x="260087" y="62283"/>
            <a:ext cx="8378053" cy="769441"/>
          </a:xfrm>
          <a:prstGeom prst="rect">
            <a:avLst/>
          </a:prstGeom>
          <a:solidFill>
            <a:schemeClr val="accent1"/>
          </a:solidFill>
          <a:ln>
            <a:solidFill>
              <a:schemeClr val="accent1"/>
            </a:solidFill>
          </a:ln>
        </p:spPr>
        <p:txBody>
          <a:bodyPr wrap="square" rtlCol="0">
            <a:spAutoFit/>
          </a:bodyPr>
          <a:lstStyle/>
          <a:p>
            <a:pPr algn="ctr"/>
            <a:r>
              <a:rPr lang="fr-FR" sz="4400" b="1" dirty="0">
                <a:latin typeface="Times New Roman" panose="02020603050405020304" pitchFamily="18" charset="0"/>
                <a:cs typeface="Times New Roman" panose="02020603050405020304" pitchFamily="18" charset="0"/>
              </a:rPr>
              <a:t>PROBLEMATIQUE(2/3)</a:t>
            </a:r>
            <a:endParaRPr lang="en-US" sz="4400" b="1" dirty="0">
              <a:latin typeface="Times New Roman" panose="02020603050405020304" pitchFamily="18" charset="0"/>
              <a:cs typeface="Times New Roman" panose="02020603050405020304" pitchFamily="18" charset="0"/>
            </a:endParaRPr>
          </a:p>
        </p:txBody>
      </p:sp>
      <p:grpSp>
        <p:nvGrpSpPr>
          <p:cNvPr id="4" name="Groupe 3"/>
          <p:cNvGrpSpPr/>
          <p:nvPr/>
        </p:nvGrpSpPr>
        <p:grpSpPr>
          <a:xfrm>
            <a:off x="827633" y="1382056"/>
            <a:ext cx="3356909" cy="2293257"/>
            <a:chOff x="827628" y="1382050"/>
            <a:chExt cx="3356909" cy="2293257"/>
          </a:xfrm>
        </p:grpSpPr>
        <p:sp>
          <p:nvSpPr>
            <p:cNvPr id="11" name="Rectangle avec coins arrondis du même côté 10"/>
            <p:cNvSpPr/>
            <p:nvPr/>
          </p:nvSpPr>
          <p:spPr>
            <a:xfrm>
              <a:off x="827628" y="1382050"/>
              <a:ext cx="3356909" cy="2293257"/>
            </a:xfrm>
            <a:prstGeom prst="round2Same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981771" y="1467295"/>
              <a:ext cx="3048621" cy="369332"/>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p:spPr>
          <p:txBody>
            <a:bodyPr wrap="square" rtlCol="0">
              <a:spAutoFit/>
            </a:bodyPr>
            <a:lstStyle/>
            <a:p>
              <a:pPr algn="ctr"/>
              <a:endParaRPr lang="fr-FR" dirty="0">
                <a:solidFill>
                  <a:schemeClr val="bg1"/>
                </a:solidFill>
                <a:latin typeface="Constantia" panose="02030602050306030303" pitchFamily="18" charset="0"/>
              </a:endParaRPr>
            </a:p>
          </p:txBody>
        </p:sp>
        <p:sp>
          <p:nvSpPr>
            <p:cNvPr id="13" name="ZoneTexte 12"/>
            <p:cNvSpPr txBox="1"/>
            <p:nvPr/>
          </p:nvSpPr>
          <p:spPr>
            <a:xfrm>
              <a:off x="2015107" y="2067013"/>
              <a:ext cx="1039039" cy="923330"/>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p:spPr>
          <p:txBody>
            <a:bodyPr wrap="square" rtlCol="0">
              <a:spAutoFit/>
            </a:bodyPr>
            <a:lstStyle/>
            <a:p>
              <a:r>
                <a:rPr lang="fr-FR" sz="5400" dirty="0">
                  <a:solidFill>
                    <a:schemeClr val="bg1"/>
                  </a:solidFill>
                </a:rPr>
                <a:t>1</a:t>
              </a:r>
            </a:p>
          </p:txBody>
        </p:sp>
      </p:grpSp>
      <p:grpSp>
        <p:nvGrpSpPr>
          <p:cNvPr id="15" name="Groupe 14"/>
          <p:cNvGrpSpPr/>
          <p:nvPr/>
        </p:nvGrpSpPr>
        <p:grpSpPr>
          <a:xfrm>
            <a:off x="4897468" y="1382055"/>
            <a:ext cx="3005747" cy="2368603"/>
            <a:chOff x="2191657" y="1698170"/>
            <a:chExt cx="2133600" cy="2293257"/>
          </a:xfr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grpSpPr>
        <p:sp>
          <p:nvSpPr>
            <p:cNvPr id="16" name="Rectangle avec coins arrondis du même côté 15"/>
            <p:cNvSpPr/>
            <p:nvPr/>
          </p:nvSpPr>
          <p:spPr>
            <a:xfrm>
              <a:off x="2191657" y="1698170"/>
              <a:ext cx="2133600" cy="2293257"/>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2289627" y="1783415"/>
              <a:ext cx="1937657" cy="357583"/>
            </a:xfrm>
            <a:prstGeom prst="rect">
              <a:avLst/>
            </a:prstGeom>
            <a:grpFill/>
          </p:spPr>
          <p:txBody>
            <a:bodyPr wrap="square" rtlCol="0">
              <a:spAutoFit/>
            </a:bodyPr>
            <a:lstStyle/>
            <a:p>
              <a:pPr algn="ctr"/>
              <a:endParaRPr lang="fr-FR" dirty="0">
                <a:solidFill>
                  <a:schemeClr val="bg1"/>
                </a:solidFill>
                <a:latin typeface="Constantia" panose="02030602050306030303" pitchFamily="18" charset="0"/>
              </a:endParaRPr>
            </a:p>
          </p:txBody>
        </p:sp>
        <p:sp>
          <p:nvSpPr>
            <p:cNvPr id="20" name="ZoneTexte 19"/>
            <p:cNvSpPr txBox="1"/>
            <p:nvPr/>
          </p:nvSpPr>
          <p:spPr>
            <a:xfrm>
              <a:off x="2946400" y="2383133"/>
              <a:ext cx="660397" cy="893959"/>
            </a:xfrm>
            <a:prstGeom prst="rect">
              <a:avLst/>
            </a:prstGeom>
            <a:grpFill/>
          </p:spPr>
          <p:txBody>
            <a:bodyPr wrap="square" rtlCol="0">
              <a:spAutoFit/>
            </a:bodyPr>
            <a:lstStyle/>
            <a:p>
              <a:r>
                <a:rPr lang="fr-FR" sz="5400" dirty="0">
                  <a:solidFill>
                    <a:schemeClr val="bg1"/>
                  </a:solidFill>
                </a:rPr>
                <a:t>2</a:t>
              </a:r>
            </a:p>
          </p:txBody>
        </p:sp>
      </p:grpSp>
      <p:grpSp>
        <p:nvGrpSpPr>
          <p:cNvPr id="6" name="Groupe 5"/>
          <p:cNvGrpSpPr/>
          <p:nvPr/>
        </p:nvGrpSpPr>
        <p:grpSpPr>
          <a:xfrm>
            <a:off x="814046" y="2410901"/>
            <a:ext cx="3370495" cy="3686629"/>
            <a:chOff x="814043" y="2410896"/>
            <a:chExt cx="3370494" cy="3686629"/>
          </a:xfrm>
        </p:grpSpPr>
        <p:sp>
          <p:nvSpPr>
            <p:cNvPr id="14" name="Forme libre 13"/>
            <p:cNvSpPr/>
            <p:nvPr/>
          </p:nvSpPr>
          <p:spPr>
            <a:xfrm flipV="1">
              <a:off x="814043" y="2410896"/>
              <a:ext cx="3370494" cy="3686629"/>
            </a:xfrm>
            <a:custGeom>
              <a:avLst/>
              <a:gdLst>
                <a:gd name="connsiteX0" fmla="*/ 0 w 2133600"/>
                <a:gd name="connsiteY0" fmla="*/ 3686629 h 3686629"/>
                <a:gd name="connsiteX1" fmla="*/ 561053 w 2133600"/>
                <a:gd name="connsiteY1" fmla="*/ 3686629 h 3686629"/>
                <a:gd name="connsiteX2" fmla="*/ 551542 w 2133600"/>
                <a:gd name="connsiteY2" fmla="*/ 3592286 h 3686629"/>
                <a:gd name="connsiteX3" fmla="*/ 1037771 w 2133600"/>
                <a:gd name="connsiteY3" fmla="*/ 3106057 h 3686629"/>
                <a:gd name="connsiteX4" fmla="*/ 1524000 w 2133600"/>
                <a:gd name="connsiteY4" fmla="*/ 3592286 h 3686629"/>
                <a:gd name="connsiteX5" fmla="*/ 1514490 w 2133600"/>
                <a:gd name="connsiteY5" fmla="*/ 3686629 h 3686629"/>
                <a:gd name="connsiteX6" fmla="*/ 2133600 w 2133600"/>
                <a:gd name="connsiteY6" fmla="*/ 3686629 h 3686629"/>
                <a:gd name="connsiteX7" fmla="*/ 2133600 w 2133600"/>
                <a:gd name="connsiteY7" fmla="*/ 355607 h 3686629"/>
                <a:gd name="connsiteX8" fmla="*/ 1777993 w 2133600"/>
                <a:gd name="connsiteY8" fmla="*/ 0 h 3686629"/>
                <a:gd name="connsiteX9" fmla="*/ 355607 w 2133600"/>
                <a:gd name="connsiteY9" fmla="*/ 0 h 3686629"/>
                <a:gd name="connsiteX10" fmla="*/ 0 w 2133600"/>
                <a:gd name="connsiteY10" fmla="*/ 355607 h 368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3600" h="3686629">
                  <a:moveTo>
                    <a:pt x="0" y="3686629"/>
                  </a:moveTo>
                  <a:lnTo>
                    <a:pt x="561053" y="3686629"/>
                  </a:lnTo>
                  <a:lnTo>
                    <a:pt x="551542" y="3592286"/>
                  </a:lnTo>
                  <a:cubicBezTo>
                    <a:pt x="551542" y="3323749"/>
                    <a:pt x="769234" y="3106057"/>
                    <a:pt x="1037771" y="3106057"/>
                  </a:cubicBezTo>
                  <a:cubicBezTo>
                    <a:pt x="1306308" y="3106057"/>
                    <a:pt x="1524000" y="3323749"/>
                    <a:pt x="1524000" y="3592286"/>
                  </a:cubicBezTo>
                  <a:lnTo>
                    <a:pt x="1514490" y="3686629"/>
                  </a:lnTo>
                  <a:lnTo>
                    <a:pt x="2133600" y="3686629"/>
                  </a:lnTo>
                  <a:lnTo>
                    <a:pt x="2133600" y="355607"/>
                  </a:lnTo>
                  <a:cubicBezTo>
                    <a:pt x="2133600" y="159211"/>
                    <a:pt x="1974389" y="0"/>
                    <a:pt x="1777993" y="0"/>
                  </a:cubicBezTo>
                  <a:lnTo>
                    <a:pt x="355607" y="0"/>
                  </a:lnTo>
                  <a:cubicBezTo>
                    <a:pt x="159211" y="0"/>
                    <a:pt x="0" y="159211"/>
                    <a:pt x="0" y="355607"/>
                  </a:cubicBezTo>
                  <a:close/>
                </a:path>
              </a:pathLst>
            </a:custGeom>
            <a:solidFill>
              <a:schemeClr val="bg1"/>
            </a:solidFill>
            <a:ln>
              <a:noFill/>
            </a:ln>
            <a:effectLst>
              <a:outerShdw blurRad="1905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23" name="ZoneTexte 22"/>
            <p:cNvSpPr txBox="1"/>
            <p:nvPr/>
          </p:nvSpPr>
          <p:spPr>
            <a:xfrm>
              <a:off x="1074758" y="2951503"/>
              <a:ext cx="3048621" cy="3046988"/>
            </a:xfrm>
            <a:prstGeom prst="rect">
              <a:avLst/>
            </a:prstGeom>
            <a:noFill/>
          </p:spPr>
          <p:txBody>
            <a:bodyPr wrap="square" rtlCol="0">
              <a:spAutoFit/>
            </a:bodyPr>
            <a:lstStyle/>
            <a:p>
              <a:r>
                <a:rPr lang="fr-FR" sz="2400" dirty="0">
                  <a:latin typeface="Times New Roman" panose="02020603050405020304" pitchFamily="18" charset="0"/>
                  <a:cs typeface="Times New Roman" panose="02020603050405020304" pitchFamily="18" charset="0"/>
                </a:rPr>
                <a:t>Il devient donc impératif pour la densification du réseau de maitriser au préalable les caractéristiques du réseau de collecte (</a:t>
              </a:r>
              <a:r>
                <a:rPr lang="fr-FR" sz="2400" dirty="0" err="1">
                  <a:latin typeface="Times New Roman" panose="02020603050405020304" pitchFamily="18" charset="0"/>
                  <a:cs typeface="Times New Roman" panose="02020603050405020304" pitchFamily="18" charset="0"/>
                </a:rPr>
                <a:t>backhaul</a:t>
              </a:r>
              <a:r>
                <a:rPr lang="fr-FR" sz="2400" dirty="0">
                  <a:latin typeface="Times New Roman" panose="02020603050405020304" pitchFamily="18" charset="0"/>
                  <a:cs typeface="Times New Roman" panose="02020603050405020304" pitchFamily="18" charset="0"/>
                </a:rPr>
                <a:t> network)</a:t>
              </a:r>
            </a:p>
          </p:txBody>
        </p:sp>
      </p:grpSp>
      <p:grpSp>
        <p:nvGrpSpPr>
          <p:cNvPr id="7" name="Groupe 6"/>
          <p:cNvGrpSpPr/>
          <p:nvPr/>
        </p:nvGrpSpPr>
        <p:grpSpPr>
          <a:xfrm>
            <a:off x="4897468" y="2383538"/>
            <a:ext cx="3005747" cy="3807755"/>
            <a:chOff x="4897465" y="2383533"/>
            <a:chExt cx="3005746" cy="3807755"/>
          </a:xfrm>
        </p:grpSpPr>
        <p:sp>
          <p:nvSpPr>
            <p:cNvPr id="22" name="Forme libre 21"/>
            <p:cNvSpPr/>
            <p:nvPr/>
          </p:nvSpPr>
          <p:spPr>
            <a:xfrm flipV="1">
              <a:off x="4897465" y="2383533"/>
              <a:ext cx="3005746" cy="3807755"/>
            </a:xfrm>
            <a:custGeom>
              <a:avLst/>
              <a:gdLst>
                <a:gd name="connsiteX0" fmla="*/ 0 w 2133600"/>
                <a:gd name="connsiteY0" fmla="*/ 3686629 h 3686629"/>
                <a:gd name="connsiteX1" fmla="*/ 561053 w 2133600"/>
                <a:gd name="connsiteY1" fmla="*/ 3686629 h 3686629"/>
                <a:gd name="connsiteX2" fmla="*/ 551542 w 2133600"/>
                <a:gd name="connsiteY2" fmla="*/ 3592286 h 3686629"/>
                <a:gd name="connsiteX3" fmla="*/ 1037771 w 2133600"/>
                <a:gd name="connsiteY3" fmla="*/ 3106057 h 3686629"/>
                <a:gd name="connsiteX4" fmla="*/ 1524000 w 2133600"/>
                <a:gd name="connsiteY4" fmla="*/ 3592286 h 3686629"/>
                <a:gd name="connsiteX5" fmla="*/ 1514490 w 2133600"/>
                <a:gd name="connsiteY5" fmla="*/ 3686629 h 3686629"/>
                <a:gd name="connsiteX6" fmla="*/ 2133600 w 2133600"/>
                <a:gd name="connsiteY6" fmla="*/ 3686629 h 3686629"/>
                <a:gd name="connsiteX7" fmla="*/ 2133600 w 2133600"/>
                <a:gd name="connsiteY7" fmla="*/ 355607 h 3686629"/>
                <a:gd name="connsiteX8" fmla="*/ 1777993 w 2133600"/>
                <a:gd name="connsiteY8" fmla="*/ 0 h 3686629"/>
                <a:gd name="connsiteX9" fmla="*/ 355607 w 2133600"/>
                <a:gd name="connsiteY9" fmla="*/ 0 h 3686629"/>
                <a:gd name="connsiteX10" fmla="*/ 0 w 2133600"/>
                <a:gd name="connsiteY10" fmla="*/ 355607 h 368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3600" h="3686629">
                  <a:moveTo>
                    <a:pt x="0" y="3686629"/>
                  </a:moveTo>
                  <a:lnTo>
                    <a:pt x="561053" y="3686629"/>
                  </a:lnTo>
                  <a:lnTo>
                    <a:pt x="551542" y="3592286"/>
                  </a:lnTo>
                  <a:cubicBezTo>
                    <a:pt x="551542" y="3323749"/>
                    <a:pt x="769234" y="3106057"/>
                    <a:pt x="1037771" y="3106057"/>
                  </a:cubicBezTo>
                  <a:cubicBezTo>
                    <a:pt x="1306308" y="3106057"/>
                    <a:pt x="1524000" y="3323749"/>
                    <a:pt x="1524000" y="3592286"/>
                  </a:cubicBezTo>
                  <a:lnTo>
                    <a:pt x="1514490" y="3686629"/>
                  </a:lnTo>
                  <a:lnTo>
                    <a:pt x="2133600" y="3686629"/>
                  </a:lnTo>
                  <a:lnTo>
                    <a:pt x="2133600" y="355607"/>
                  </a:lnTo>
                  <a:cubicBezTo>
                    <a:pt x="2133600" y="159211"/>
                    <a:pt x="1974389" y="0"/>
                    <a:pt x="1777993" y="0"/>
                  </a:cubicBezTo>
                  <a:lnTo>
                    <a:pt x="355607" y="0"/>
                  </a:lnTo>
                  <a:cubicBezTo>
                    <a:pt x="159211" y="0"/>
                    <a:pt x="0" y="159211"/>
                    <a:pt x="0" y="355607"/>
                  </a:cubicBezTo>
                  <a:close/>
                </a:path>
              </a:pathLst>
            </a:custGeom>
            <a:solidFill>
              <a:schemeClr val="bg1"/>
            </a:solidFill>
            <a:ln>
              <a:noFill/>
            </a:ln>
            <a:effectLst>
              <a:outerShdw blurRad="1905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endParaRPr lang="fr-FR" dirty="0"/>
            </a:p>
          </p:txBody>
        </p:sp>
        <p:sp>
          <p:nvSpPr>
            <p:cNvPr id="24" name="ZoneTexte 23"/>
            <p:cNvSpPr txBox="1"/>
            <p:nvPr/>
          </p:nvSpPr>
          <p:spPr>
            <a:xfrm>
              <a:off x="4907052" y="2990342"/>
              <a:ext cx="2996159" cy="3046988"/>
            </a:xfrm>
            <a:prstGeom prst="rect">
              <a:avLst/>
            </a:prstGeom>
            <a:noFill/>
          </p:spPr>
          <p:txBody>
            <a:bodyPr wrap="square" rtlCol="0">
              <a:spAutoFit/>
            </a:bodyPr>
            <a:lstStyle/>
            <a:p>
              <a:r>
                <a:rPr lang="fr-FR" sz="2400" dirty="0">
                  <a:latin typeface="Times New Roman" panose="02020603050405020304" pitchFamily="18" charset="0"/>
                  <a:cs typeface="Times New Roman" panose="02020603050405020304" pitchFamily="18" charset="0"/>
                </a:rPr>
                <a:t>Utilisation des nouveaux concepts qui offrent plus de flexibilité, de simplicité, d’évolutivité et une optimisation a coûts faible</a:t>
              </a:r>
            </a:p>
          </p:txBody>
        </p:sp>
      </p:grpSp>
    </p:spTree>
    <p:extLst>
      <p:ext uri="{BB962C8B-B14F-4D97-AF65-F5344CB8AC3E}">
        <p14:creationId xmlns:p14="http://schemas.microsoft.com/office/powerpoint/2010/main" val="86309260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80">
                                          <p:stCondLst>
                                            <p:cond delay="0"/>
                                          </p:stCondLst>
                                        </p:cTn>
                                        <p:tgtEl>
                                          <p:spTgt spid="15"/>
                                        </p:tgtEl>
                                      </p:cBhvr>
                                    </p:animEffect>
                                    <p:anim calcmode="lin" valueType="num">
                                      <p:cBhvr>
                                        <p:cTn id="33"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38" dur="26">
                                          <p:stCondLst>
                                            <p:cond delay="650"/>
                                          </p:stCondLst>
                                        </p:cTn>
                                        <p:tgtEl>
                                          <p:spTgt spid="15"/>
                                        </p:tgtEl>
                                      </p:cBhvr>
                                      <p:to x="100000" y="60000"/>
                                    </p:animScale>
                                    <p:animScale>
                                      <p:cBhvr>
                                        <p:cTn id="39" dur="166" decel="50000">
                                          <p:stCondLst>
                                            <p:cond delay="676"/>
                                          </p:stCondLst>
                                        </p:cTn>
                                        <p:tgtEl>
                                          <p:spTgt spid="15"/>
                                        </p:tgtEl>
                                      </p:cBhvr>
                                      <p:to x="100000" y="100000"/>
                                    </p:animScale>
                                    <p:animScale>
                                      <p:cBhvr>
                                        <p:cTn id="40" dur="26">
                                          <p:stCondLst>
                                            <p:cond delay="1312"/>
                                          </p:stCondLst>
                                        </p:cTn>
                                        <p:tgtEl>
                                          <p:spTgt spid="15"/>
                                        </p:tgtEl>
                                      </p:cBhvr>
                                      <p:to x="100000" y="80000"/>
                                    </p:animScale>
                                    <p:animScale>
                                      <p:cBhvr>
                                        <p:cTn id="41" dur="166" decel="50000">
                                          <p:stCondLst>
                                            <p:cond delay="1338"/>
                                          </p:stCondLst>
                                        </p:cTn>
                                        <p:tgtEl>
                                          <p:spTgt spid="15"/>
                                        </p:tgtEl>
                                      </p:cBhvr>
                                      <p:to x="100000" y="100000"/>
                                    </p:animScale>
                                    <p:animScale>
                                      <p:cBhvr>
                                        <p:cTn id="42" dur="26">
                                          <p:stCondLst>
                                            <p:cond delay="1642"/>
                                          </p:stCondLst>
                                        </p:cTn>
                                        <p:tgtEl>
                                          <p:spTgt spid="15"/>
                                        </p:tgtEl>
                                      </p:cBhvr>
                                      <p:to x="100000" y="90000"/>
                                    </p:animScale>
                                    <p:animScale>
                                      <p:cBhvr>
                                        <p:cTn id="43" dur="166" decel="50000">
                                          <p:stCondLst>
                                            <p:cond delay="1668"/>
                                          </p:stCondLst>
                                        </p:cTn>
                                        <p:tgtEl>
                                          <p:spTgt spid="15"/>
                                        </p:tgtEl>
                                      </p:cBhvr>
                                      <p:to x="100000" y="100000"/>
                                    </p:animScale>
                                    <p:animScale>
                                      <p:cBhvr>
                                        <p:cTn id="44" dur="26">
                                          <p:stCondLst>
                                            <p:cond delay="1808"/>
                                          </p:stCondLst>
                                        </p:cTn>
                                        <p:tgtEl>
                                          <p:spTgt spid="15"/>
                                        </p:tgtEl>
                                      </p:cBhvr>
                                      <p:to x="100000" y="95000"/>
                                    </p:animScale>
                                    <p:animScale>
                                      <p:cBhvr>
                                        <p:cTn id="45" dur="166" decel="50000">
                                          <p:stCondLst>
                                            <p:cond delay="1834"/>
                                          </p:stCondLst>
                                        </p:cTn>
                                        <p:tgtEl>
                                          <p:spTgt spid="15"/>
                                        </p:tgtEl>
                                      </p:cBhvr>
                                      <p:to x="100000" y="100000"/>
                                    </p:animScale>
                                  </p:childTnLst>
                                </p:cTn>
                              </p:par>
                            </p:childTnLst>
                          </p:cTn>
                        </p:par>
                        <p:par>
                          <p:cTn id="46" fill="hold">
                            <p:stCondLst>
                              <p:cond delay="2000"/>
                            </p:stCondLst>
                            <p:childTnLst>
                              <p:par>
                                <p:cTn id="47" presetID="42" presetClass="entr" presetSubtype="0"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r>
              <a:rPr lang="en-US" sz="3200" dirty="0">
                <a:latin typeface="Times New Roman" panose="02020603050405020304" pitchFamily="18" charset="0"/>
                <a:cs typeface="Times New Roman" panose="02020603050405020304" pitchFamily="18" charset="0"/>
              </a:rPr>
              <a:t>5</a:t>
            </a:r>
          </a:p>
        </p:txBody>
      </p:sp>
      <p:sp>
        <p:nvSpPr>
          <p:cNvPr id="57" name="Espace réservé du pied de page 16">
            <a:extLst>
              <a:ext uri="{FF2B5EF4-FFF2-40B4-BE49-F238E27FC236}">
                <a16:creationId xmlns:a16="http://schemas.microsoft.com/office/drawing/2014/main" id="{E9ACB786-2ABE-4355-9645-B29868166ADD}"/>
              </a:ext>
            </a:extLst>
          </p:cNvPr>
          <p:cNvSpPr txBox="1">
            <a:spLocks/>
          </p:cNvSpPr>
          <p:nvPr/>
        </p:nvSpPr>
        <p:spPr>
          <a:xfrm>
            <a:off x="1450203" y="980849"/>
            <a:ext cx="3617103"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fr-FR" dirty="0">
                <a:latin typeface="Times New Roman" panose="02020603050405020304" pitchFamily="18" charset="0"/>
                <a:cs typeface="Times New Roman" panose="02020603050405020304" pitchFamily="18" charset="0"/>
              </a:rPr>
              <a:t>Pr Emmanuel TONYE</a:t>
            </a:r>
          </a:p>
        </p:txBody>
      </p:sp>
      <p:sp>
        <p:nvSpPr>
          <p:cNvPr id="58" name="Espace réservé de la date 19">
            <a:extLst>
              <a:ext uri="{FF2B5EF4-FFF2-40B4-BE49-F238E27FC236}">
                <a16:creationId xmlns:a16="http://schemas.microsoft.com/office/drawing/2014/main" id="{58B15280-DE1C-4161-9F52-A510D6AAEC81}"/>
              </a:ext>
            </a:extLst>
          </p:cNvPr>
          <p:cNvSpPr txBox="1">
            <a:spLocks/>
          </p:cNvSpPr>
          <p:nvPr/>
        </p:nvSpPr>
        <p:spPr>
          <a:xfrm>
            <a:off x="898555" y="5634710"/>
            <a:ext cx="1854203"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C03CBD64-CDFA-4F69-9C5E-364116251D93}" type="datetime1">
              <a:rPr lang="fr-FR">
                <a:latin typeface="Times New Roman" panose="02020603050405020304" pitchFamily="18" charset="0"/>
                <a:cs typeface="Times New Roman" panose="02020603050405020304" pitchFamily="18" charset="0"/>
              </a:rPr>
              <a:pPr>
                <a:defRPr/>
              </a:pPr>
              <a:t>21/12/2018</a:t>
            </a:fld>
            <a:endParaRPr lang="fr-FR">
              <a:latin typeface="Times New Roman" panose="02020603050405020304" pitchFamily="18" charset="0"/>
              <a:cs typeface="Times New Roman" panose="02020603050405020304" pitchFamily="18" charset="0"/>
            </a:endParaRPr>
          </a:p>
        </p:txBody>
      </p:sp>
      <p:sp>
        <p:nvSpPr>
          <p:cNvPr id="77" name="Espace réservé du numéro de diapositive 16">
            <a:extLst>
              <a:ext uri="{FF2B5EF4-FFF2-40B4-BE49-F238E27FC236}">
                <a16:creationId xmlns:a16="http://schemas.microsoft.com/office/drawing/2014/main" id="{EFF57DE7-F608-469D-AE84-3AFD4EEB09FB}"/>
              </a:ext>
            </a:extLst>
          </p:cNvPr>
          <p:cNvSpPr txBox="1">
            <a:spLocks/>
          </p:cNvSpPr>
          <p:nvPr/>
        </p:nvSpPr>
        <p:spPr>
          <a:xfrm>
            <a:off x="7713622" y="7996562"/>
            <a:ext cx="984019" cy="365125"/>
          </a:xfrm>
          <a:prstGeom prst="rect">
            <a:avLst/>
          </a:prstGeom>
        </p:spPr>
        <p:txBody>
          <a:bodyPr vert="horz" lIns="91440" tIns="45720" rIns="91440" bIns="45720" rtlCol="0" anchor="ctr"/>
          <a:lstStyle>
            <a:defPPr>
              <a:defRPr lang="en-US"/>
            </a:defPPr>
            <a:lvl1pPr marL="0" algn="r" defTabSz="457200" rtl="0" eaLnBrk="0" latinLnBrk="0" hangingPunct="0">
              <a:defRPr sz="105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0" latinLnBrk="0" hangingPunct="0">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0" latinLnBrk="0" hangingPunct="0">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0" latinLnBrk="0" hangingPunct="0">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0" latinLnBrk="0" hangingPunct="0">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6pPr>
            <a:lvl7pPr marL="2971800" indent="-228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7pPr>
            <a:lvl8pPr marL="3429000" indent="-228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8pPr>
            <a:lvl9pPr marL="3886200" indent="-228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9pPr>
          </a:lstStyle>
          <a:p>
            <a:pPr eaLnBrk="1" hangingPunct="1"/>
            <a:fld id="{4333715B-B7F0-4F45-ACA5-90F26630FEE1}" type="slidenum">
              <a:rPr lang="fr-FR" altLang="en-US" sz="1051">
                <a:solidFill>
                  <a:srgbClr val="898989"/>
                </a:solidFill>
                <a:latin typeface="Times New Roman" panose="02020603050405020304" pitchFamily="18" charset="0"/>
                <a:cs typeface="Times New Roman" panose="02020603050405020304" pitchFamily="18" charset="0"/>
              </a:rPr>
              <a:pPr eaLnBrk="1" hangingPunct="1"/>
              <a:t>9</a:t>
            </a:fld>
            <a:endParaRPr lang="fr-FR" altLang="en-US" sz="1051">
              <a:solidFill>
                <a:srgbClr val="898989"/>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CD3F587-319F-4DC2-A63C-EF5ECB93AB34}"/>
              </a:ext>
            </a:extLst>
          </p:cNvPr>
          <p:cNvSpPr txBox="1"/>
          <p:nvPr/>
        </p:nvSpPr>
        <p:spPr>
          <a:xfrm>
            <a:off x="3810870" y="812704"/>
            <a:ext cx="1923504"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smtClean="0">
                <a:solidFill>
                  <a:srgbClr val="00B0F0"/>
                </a:solidFill>
                <a:latin typeface="Times New Roman" panose="02020603050405020304" pitchFamily="18" charset="0"/>
                <a:cs typeface="Times New Roman" panose="02020603050405020304" pitchFamily="18" charset="0"/>
              </a:rPr>
              <a:t>PROBLÈME</a:t>
            </a:r>
            <a:endParaRPr lang="en-US" b="1" dirty="0">
              <a:solidFill>
                <a:srgbClr val="00B0F0"/>
              </a:solidFill>
              <a:latin typeface="Times New Roman" panose="02020603050405020304" pitchFamily="18" charset="0"/>
              <a:cs typeface="Times New Roman" panose="02020603050405020304" pitchFamily="18" charset="0"/>
            </a:endParaRPr>
          </a:p>
        </p:txBody>
      </p:sp>
      <p:sp>
        <p:nvSpPr>
          <p:cNvPr id="21" name="ZoneTexte 20"/>
          <p:cNvSpPr txBox="1"/>
          <p:nvPr/>
        </p:nvSpPr>
        <p:spPr>
          <a:xfrm>
            <a:off x="260087" y="62283"/>
            <a:ext cx="8378053" cy="769441"/>
          </a:xfrm>
          <a:prstGeom prst="rect">
            <a:avLst/>
          </a:prstGeom>
          <a:solidFill>
            <a:schemeClr val="accent1"/>
          </a:solidFill>
          <a:ln>
            <a:solidFill>
              <a:schemeClr val="accent1"/>
            </a:solidFill>
          </a:ln>
        </p:spPr>
        <p:txBody>
          <a:bodyPr wrap="square" rtlCol="0">
            <a:spAutoFit/>
          </a:bodyPr>
          <a:lstStyle/>
          <a:p>
            <a:pPr algn="ctr"/>
            <a:r>
              <a:rPr lang="fr-FR" sz="4400" b="1" dirty="0">
                <a:latin typeface="Times New Roman" panose="02020603050405020304" pitchFamily="18" charset="0"/>
                <a:cs typeface="Times New Roman" panose="02020603050405020304" pitchFamily="18" charset="0"/>
              </a:rPr>
              <a:t>PROBLEMATIQUE(2/3)</a:t>
            </a:r>
            <a:endParaRPr lang="en-US" sz="4400" b="1" dirty="0">
              <a:latin typeface="Times New Roman" panose="02020603050405020304" pitchFamily="18" charset="0"/>
              <a:cs typeface="Times New Roman" panose="02020603050405020304" pitchFamily="18" charset="0"/>
            </a:endParaRPr>
          </a:p>
        </p:txBody>
      </p:sp>
      <p:pic>
        <p:nvPicPr>
          <p:cNvPr id="25" name="Image 5">
            <a:extLst>
              <a:ext uri="{FF2B5EF4-FFF2-40B4-BE49-F238E27FC236}">
                <a16:creationId xmlns:a16="http://schemas.microsoft.com/office/drawing/2014/main" id="{EB9AC396-1DD8-44BC-A179-10543AD13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29" y="4742063"/>
            <a:ext cx="1195452" cy="11257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Pensées 8">
            <a:extLst>
              <a:ext uri="{FF2B5EF4-FFF2-40B4-BE49-F238E27FC236}">
                <a16:creationId xmlns:a16="http://schemas.microsoft.com/office/drawing/2014/main" id="{04DAEDFF-15D3-4A03-AED7-B5328D39EF3D}"/>
              </a:ext>
            </a:extLst>
          </p:cNvPr>
          <p:cNvSpPr/>
          <p:nvPr/>
        </p:nvSpPr>
        <p:spPr>
          <a:xfrm>
            <a:off x="544254" y="1186531"/>
            <a:ext cx="8153387" cy="2969707"/>
          </a:xfrm>
          <a:prstGeom prst="cloudCallout">
            <a:avLst>
              <a:gd name="adj1" fmla="val -41831"/>
              <a:gd name="adj2" fmla="val 73587"/>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algn="ctr">
              <a:buAutoNum type="arabicPeriod"/>
            </a:pPr>
            <a:r>
              <a:rPr lang="fr-FR" sz="2200" b="1" i="1" dirty="0" smtClean="0">
                <a:solidFill>
                  <a:schemeClr val="bg1"/>
                </a:solidFill>
                <a:latin typeface="Times New Roman" panose="02020603050405020304" pitchFamily="18" charset="0"/>
                <a:cs typeface="Times New Roman" panose="02020603050405020304" pitchFamily="18" charset="0"/>
              </a:rPr>
              <a:t>Qu’est ce qui sera pris en compte dans le prochain déploiement réseau de la CAMTEL en terme d’équipement, d’architecture et de protocoles?</a:t>
            </a:r>
            <a:endParaRPr lang="fr-FR" sz="2200" b="1"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36327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80">
                                          <p:stCondLst>
                                            <p:cond delay="0"/>
                                          </p:stCondLst>
                                        </p:cTn>
                                        <p:tgtEl>
                                          <p:spTgt spid="25"/>
                                        </p:tgtEl>
                                      </p:cBhvr>
                                    </p:animEffect>
                                    <p:anim calcmode="lin" valueType="num">
                                      <p:cBhvr>
                                        <p:cTn id="8"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3" dur="26">
                                          <p:stCondLst>
                                            <p:cond delay="650"/>
                                          </p:stCondLst>
                                        </p:cTn>
                                        <p:tgtEl>
                                          <p:spTgt spid="25"/>
                                        </p:tgtEl>
                                      </p:cBhvr>
                                      <p:to x="100000" y="60000"/>
                                    </p:animScale>
                                    <p:animScale>
                                      <p:cBhvr>
                                        <p:cTn id="14" dur="166" decel="50000">
                                          <p:stCondLst>
                                            <p:cond delay="676"/>
                                          </p:stCondLst>
                                        </p:cTn>
                                        <p:tgtEl>
                                          <p:spTgt spid="25"/>
                                        </p:tgtEl>
                                      </p:cBhvr>
                                      <p:to x="100000" y="100000"/>
                                    </p:animScale>
                                    <p:animScale>
                                      <p:cBhvr>
                                        <p:cTn id="15" dur="26">
                                          <p:stCondLst>
                                            <p:cond delay="1312"/>
                                          </p:stCondLst>
                                        </p:cTn>
                                        <p:tgtEl>
                                          <p:spTgt spid="25"/>
                                        </p:tgtEl>
                                      </p:cBhvr>
                                      <p:to x="100000" y="80000"/>
                                    </p:animScale>
                                    <p:animScale>
                                      <p:cBhvr>
                                        <p:cTn id="16" dur="166" decel="50000">
                                          <p:stCondLst>
                                            <p:cond delay="1338"/>
                                          </p:stCondLst>
                                        </p:cTn>
                                        <p:tgtEl>
                                          <p:spTgt spid="25"/>
                                        </p:tgtEl>
                                      </p:cBhvr>
                                      <p:to x="100000" y="100000"/>
                                    </p:animScale>
                                    <p:animScale>
                                      <p:cBhvr>
                                        <p:cTn id="17" dur="26">
                                          <p:stCondLst>
                                            <p:cond delay="1642"/>
                                          </p:stCondLst>
                                        </p:cTn>
                                        <p:tgtEl>
                                          <p:spTgt spid="25"/>
                                        </p:tgtEl>
                                      </p:cBhvr>
                                      <p:to x="100000" y="90000"/>
                                    </p:animScale>
                                    <p:animScale>
                                      <p:cBhvr>
                                        <p:cTn id="18" dur="166" decel="50000">
                                          <p:stCondLst>
                                            <p:cond delay="1668"/>
                                          </p:stCondLst>
                                        </p:cTn>
                                        <p:tgtEl>
                                          <p:spTgt spid="25"/>
                                        </p:tgtEl>
                                      </p:cBhvr>
                                      <p:to x="100000" y="100000"/>
                                    </p:animScale>
                                    <p:animScale>
                                      <p:cBhvr>
                                        <p:cTn id="19" dur="26">
                                          <p:stCondLst>
                                            <p:cond delay="1808"/>
                                          </p:stCondLst>
                                        </p:cTn>
                                        <p:tgtEl>
                                          <p:spTgt spid="25"/>
                                        </p:tgtEl>
                                      </p:cBhvr>
                                      <p:to x="100000" y="95000"/>
                                    </p:animScale>
                                    <p:animScale>
                                      <p:cBhvr>
                                        <p:cTn id="20" dur="166" decel="50000">
                                          <p:stCondLst>
                                            <p:cond delay="1834"/>
                                          </p:stCondLst>
                                        </p:cTn>
                                        <p:tgtEl>
                                          <p:spTgt spid="25"/>
                                        </p:tgtEl>
                                      </p:cBhvr>
                                      <p:to x="100000" y="100000"/>
                                    </p:animScale>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6" presetClass="emph" presetSubtype="0" repeatCount="indefinite" fill="hold" nodeType="withEffect">
                                  <p:stCondLst>
                                    <p:cond delay="0"/>
                                  </p:stCondLst>
                                  <p:childTnLst>
                                    <p:animScale>
                                      <p:cBhvr>
                                        <p:cTn id="25" dur="2000" fill="hold"/>
                                        <p:tgtEl>
                                          <p:spTgt spid="2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29801</TotalTime>
  <Words>1537</Words>
  <Application>Microsoft Office PowerPoint</Application>
  <PresentationFormat>Affichage à l'écran (4:3)</PresentationFormat>
  <Paragraphs>324</Paragraphs>
  <Slides>31</Slides>
  <Notes>31</Notes>
  <HiddenSlides>0</HiddenSlides>
  <MMClips>1</MMClips>
  <ScaleCrop>false</ScaleCrop>
  <HeadingPairs>
    <vt:vector size="8" baseType="variant">
      <vt:variant>
        <vt:lpstr>Polices utilisées</vt:lpstr>
      </vt:variant>
      <vt:variant>
        <vt:i4>10</vt:i4>
      </vt:variant>
      <vt:variant>
        <vt:lpstr>Thème</vt:lpstr>
      </vt:variant>
      <vt:variant>
        <vt:i4>1</vt:i4>
      </vt:variant>
      <vt:variant>
        <vt:lpstr>Serveurs OLE incorporés</vt:lpstr>
      </vt:variant>
      <vt:variant>
        <vt:i4>1</vt:i4>
      </vt:variant>
      <vt:variant>
        <vt:lpstr>Titres des diapositives</vt:lpstr>
      </vt:variant>
      <vt:variant>
        <vt:i4>31</vt:i4>
      </vt:variant>
    </vt:vector>
  </HeadingPairs>
  <TitlesOfParts>
    <vt:vector size="43" baseType="lpstr">
      <vt:lpstr>宋体</vt:lpstr>
      <vt:lpstr>Arial</vt:lpstr>
      <vt:lpstr>Calibri</vt:lpstr>
      <vt:lpstr>Calibri Light</vt:lpstr>
      <vt:lpstr>Cambria</vt:lpstr>
      <vt:lpstr>Century Schoolbook</vt:lpstr>
      <vt:lpstr>Constantia</vt:lpstr>
      <vt:lpstr>Perpetua</vt:lpstr>
      <vt:lpstr>Times New Roman</vt:lpstr>
      <vt:lpstr>Wingdings</vt:lpstr>
      <vt:lpstr>Retrospect</vt:lpstr>
      <vt:lpstr>Unknown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Géraud</dc:creator>
  <cp:lastModifiedBy>VAIO</cp:lastModifiedBy>
  <cp:revision>725</cp:revision>
  <dcterms:created xsi:type="dcterms:W3CDTF">2015-06-19T19:57:58Z</dcterms:created>
  <dcterms:modified xsi:type="dcterms:W3CDTF">2018-12-22T11:13:18Z</dcterms:modified>
</cp:coreProperties>
</file>